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" panose="020B0604020202020204" pitchFamily="34" charset="0"/>
      <p:regular r:id="rId12"/>
    </p:embeddedFont>
    <p:embeddedFont>
      <p:font typeface="Arial Bold" panose="020B0704020202020204" pitchFamily="34" charset="0"/>
      <p:regular r:id="rId13"/>
      <p:bold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Georgia Pro" panose="02040502050405020303" pitchFamily="18" charset="0"/>
      <p:regular r:id="rId21"/>
      <p:bold r:id="rId22"/>
      <p:italic r:id="rId23"/>
      <p:boldItalic r:id="rId24"/>
    </p:embeddedFont>
    <p:embeddedFont>
      <p:font typeface="Handy Casual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9" d="100"/>
          <a:sy n="69" d="100"/>
        </p:scale>
        <p:origin x="581" y="-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4EF17-0508-4F2F-A0F7-D2335B84E886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941FF-1CAD-46E8-A994-EF4B33F3E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73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41FF-1CAD-46E8-A994-EF4B33F3E55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234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8.jpe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21" Type="http://schemas.openxmlformats.org/officeDocument/2006/relationships/image" Target="../media/image47.sv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17" Type="http://schemas.openxmlformats.org/officeDocument/2006/relationships/image" Target="../media/image43.sv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5" Type="http://schemas.openxmlformats.org/officeDocument/2006/relationships/image" Target="../media/image41.jpeg"/><Relationship Id="rId10" Type="http://schemas.openxmlformats.org/officeDocument/2006/relationships/image" Target="../media/image37.jpeg"/><Relationship Id="rId19" Type="http://schemas.openxmlformats.org/officeDocument/2006/relationships/image" Target="../media/image45.svg"/><Relationship Id="rId4" Type="http://schemas.openxmlformats.org/officeDocument/2006/relationships/image" Target="../media/image31.png"/><Relationship Id="rId9" Type="http://schemas.openxmlformats.org/officeDocument/2006/relationships/image" Target="../media/image36.jpeg"/><Relationship Id="rId1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pn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jpeg"/><Relationship Id="rId18" Type="http://schemas.openxmlformats.org/officeDocument/2006/relationships/image" Target="../media/image76.png"/><Relationship Id="rId3" Type="http://schemas.openxmlformats.org/officeDocument/2006/relationships/image" Target="../media/image61.jpe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69.png"/><Relationship Id="rId5" Type="http://schemas.openxmlformats.org/officeDocument/2006/relationships/image" Target="../media/image63.jpeg"/><Relationship Id="rId15" Type="http://schemas.openxmlformats.org/officeDocument/2006/relationships/image" Target="../media/image73.png"/><Relationship Id="rId10" Type="http://schemas.openxmlformats.org/officeDocument/2006/relationships/image" Target="../media/image68.jpe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jpe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hyperlink" Target="https://docs.google.com/spreadsheets/d/1d7u8rUiwmI03Gu81_wTtqa_zUCwHzt15XIaOYxwfdjY/edit#gid=2001475965" TargetMode="External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sv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7353" y="777130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5768" y="412050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783648" y="-291864"/>
            <a:ext cx="20052598" cy="5099976"/>
            <a:chOff x="0" y="0"/>
            <a:chExt cx="26736797" cy="6799968"/>
          </a:xfrm>
        </p:grpSpPr>
        <p:sp>
          <p:nvSpPr>
            <p:cNvPr id="5" name="Freeform 5"/>
            <p:cNvSpPr/>
            <p:nvPr/>
          </p:nvSpPr>
          <p:spPr>
            <a:xfrm>
              <a:off x="3717427" y="200074"/>
              <a:ext cx="23019370" cy="6599894"/>
            </a:xfrm>
            <a:custGeom>
              <a:avLst/>
              <a:gdLst/>
              <a:ahLst/>
              <a:cxnLst/>
              <a:rect l="l" t="t" r="r" b="b"/>
              <a:pathLst>
                <a:path w="23019370" h="6599894">
                  <a:moveTo>
                    <a:pt x="0" y="0"/>
                  </a:moveTo>
                  <a:lnTo>
                    <a:pt x="23019370" y="0"/>
                  </a:lnTo>
                  <a:lnTo>
                    <a:pt x="23019370" y="6599894"/>
                  </a:lnTo>
                  <a:lnTo>
                    <a:pt x="0" y="659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5" b="-585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4114800" cy="6799968"/>
              <a:chOff x="0" y="0"/>
              <a:chExt cx="812800" cy="13432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13432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4320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43203"/>
                    </a:lnTo>
                    <a:lnTo>
                      <a:pt x="0" y="13432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9525"/>
                <a:ext cx="812800" cy="13527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8261701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1315287" y="394905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082941" y="757956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63157" y="3949055"/>
            <a:ext cx="2464692" cy="3316887"/>
          </a:xfrm>
          <a:custGeom>
            <a:avLst/>
            <a:gdLst/>
            <a:ahLst/>
            <a:cxnLst/>
            <a:rect l="l" t="t" r="r" b="b"/>
            <a:pathLst>
              <a:path w="2464692" h="3316887">
                <a:moveTo>
                  <a:pt x="0" y="0"/>
                </a:moveTo>
                <a:lnTo>
                  <a:pt x="2464692" y="0"/>
                </a:lnTo>
                <a:lnTo>
                  <a:pt x="2464692" y="3316888"/>
                </a:lnTo>
                <a:lnTo>
                  <a:pt x="0" y="3316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5764" r="-5764"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6168456" y="830284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022215" y="506848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328924" y="589897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569485" y="5868912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B02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763835" y="6053232"/>
            <a:ext cx="2698410" cy="26984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b="-24267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1408678" y="5859387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B02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591141" y="6053232"/>
            <a:ext cx="2698410" cy="269841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3754543" y="5868912"/>
            <a:ext cx="3086100" cy="308610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B02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935518" y="6053232"/>
            <a:ext cx="2698410" cy="26984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293" r="-1185" b="-43888"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2522197" y="92583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2006286" y="9035646"/>
            <a:ext cx="219917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 Bold"/>
              </a:rPr>
              <a:t>Sundhara</a:t>
            </a:r>
            <a:endParaRPr lang="en-US" sz="3399" dirty="0">
              <a:solidFill>
                <a:srgbClr val="FFFFFF"/>
              </a:solidFill>
              <a:latin typeface="Canva Sans Bold"/>
            </a:endParaRPr>
          </a:p>
          <a:p>
            <a:pPr algn="ctr">
              <a:lnSpc>
                <a:spcPts val="3977"/>
              </a:lnSpc>
            </a:pPr>
            <a:r>
              <a:rPr lang="en-US" sz="3399" dirty="0">
                <a:solidFill>
                  <a:srgbClr val="FFFFFF"/>
                </a:solidFill>
                <a:latin typeface="Canva Sans Bold"/>
              </a:rPr>
              <a:t>Pandiyan</a:t>
            </a:r>
          </a:p>
          <a:p>
            <a:pPr algn="ctr">
              <a:lnSpc>
                <a:spcPts val="3977"/>
              </a:lnSpc>
            </a:pPr>
            <a:endParaRPr lang="en-US" sz="3399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7487869" y="394905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4" name="Freeform 34"/>
          <p:cNvSpPr/>
          <p:nvPr/>
        </p:nvSpPr>
        <p:spPr>
          <a:xfrm>
            <a:off x="14794608" y="605213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Freeform 35"/>
          <p:cNvSpPr/>
          <p:nvPr/>
        </p:nvSpPr>
        <p:spPr>
          <a:xfrm>
            <a:off x="13021293" y="936902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/>
          <p:cNvSpPr/>
          <p:nvPr/>
        </p:nvSpPr>
        <p:spPr>
          <a:xfrm>
            <a:off x="13021293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526243" y="273524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7487869" y="-23874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-402468" y="777130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6840643" y="5245692"/>
            <a:ext cx="4705093" cy="568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23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anva Sans Bold"/>
              </a:rPr>
              <a:t>Team - All Stars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44000" y="5200980"/>
            <a:ext cx="3048000" cy="50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77"/>
              </a:lnSpc>
              <a:spcBef>
                <a:spcPct val="0"/>
              </a:spcBef>
            </a:pPr>
            <a:endParaRPr lang="en-US" sz="3399" u="none" strike="noStrike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4148027" y="9035646"/>
            <a:ext cx="2329339" cy="101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Shashank </a:t>
            </a:r>
          </a:p>
          <a:p>
            <a:pPr algn="ctr">
              <a:lnSpc>
                <a:spcPts val="3977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Navandhar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622894" y="9035646"/>
            <a:ext cx="1231821" cy="101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Rutu </a:t>
            </a:r>
          </a:p>
          <a:p>
            <a:pPr algn="ctr">
              <a:lnSpc>
                <a:spcPts val="3977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Barve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2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0056" y="875568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4747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6954" y="549253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99999" y="-4582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67653" y="296742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57118" y="65110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5691" y="799809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98037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36436" y="10287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89464" y="-25167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03143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27204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18957" y="51435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991349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55654" y="81174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45505" y="-81283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12593" y="248443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39890" y="578169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804441" y="89153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39749" y="742840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940445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33064" y="135660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981699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524247" y="446098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27149" y="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050414" y="-166992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259349" y="44228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66289" y="1704794"/>
            <a:ext cx="6923259" cy="8325171"/>
            <a:chOff x="0" y="0"/>
            <a:chExt cx="1823410" cy="21926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23410" cy="2192638"/>
            </a:xfrm>
            <a:custGeom>
              <a:avLst/>
              <a:gdLst/>
              <a:ahLst/>
              <a:cxnLst/>
              <a:rect l="l" t="t" r="r" b="b"/>
              <a:pathLst>
                <a:path w="1823410" h="2192638">
                  <a:moveTo>
                    <a:pt x="22365" y="0"/>
                  </a:moveTo>
                  <a:lnTo>
                    <a:pt x="1801045" y="0"/>
                  </a:lnTo>
                  <a:cubicBezTo>
                    <a:pt x="1813397" y="0"/>
                    <a:pt x="1823410" y="10013"/>
                    <a:pt x="1823410" y="22365"/>
                  </a:cubicBezTo>
                  <a:lnTo>
                    <a:pt x="1823410" y="2170273"/>
                  </a:lnTo>
                  <a:cubicBezTo>
                    <a:pt x="1823410" y="2182625"/>
                    <a:pt x="1813397" y="2192638"/>
                    <a:pt x="1801045" y="2192638"/>
                  </a:cubicBezTo>
                  <a:lnTo>
                    <a:pt x="22365" y="2192638"/>
                  </a:lnTo>
                  <a:cubicBezTo>
                    <a:pt x="16433" y="2192638"/>
                    <a:pt x="10745" y="2190281"/>
                    <a:pt x="6551" y="2186087"/>
                  </a:cubicBezTo>
                  <a:cubicBezTo>
                    <a:pt x="2356" y="2181893"/>
                    <a:pt x="0" y="2176204"/>
                    <a:pt x="0" y="2170273"/>
                  </a:cubicBezTo>
                  <a:lnTo>
                    <a:pt x="0" y="22365"/>
                  </a:lnTo>
                  <a:cubicBezTo>
                    <a:pt x="0" y="10013"/>
                    <a:pt x="10013" y="0"/>
                    <a:pt x="22365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1823410" cy="2202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28428" y="194555"/>
            <a:ext cx="11588908" cy="1047750"/>
            <a:chOff x="0" y="0"/>
            <a:chExt cx="3052223" cy="2759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052223" cy="275951"/>
            </a:xfrm>
            <a:custGeom>
              <a:avLst/>
              <a:gdLst/>
              <a:ahLst/>
              <a:cxnLst/>
              <a:rect l="l" t="t" r="r" b="b"/>
              <a:pathLst>
                <a:path w="3052223" h="275951">
                  <a:moveTo>
                    <a:pt x="13361" y="0"/>
                  </a:moveTo>
                  <a:lnTo>
                    <a:pt x="3038862" y="0"/>
                  </a:lnTo>
                  <a:cubicBezTo>
                    <a:pt x="3046241" y="0"/>
                    <a:pt x="3052223" y="5982"/>
                    <a:pt x="3052223" y="13361"/>
                  </a:cubicBezTo>
                  <a:lnTo>
                    <a:pt x="3052223" y="262590"/>
                  </a:lnTo>
                  <a:cubicBezTo>
                    <a:pt x="3052223" y="269969"/>
                    <a:pt x="3046241" y="275951"/>
                    <a:pt x="3038862" y="275951"/>
                  </a:cubicBezTo>
                  <a:lnTo>
                    <a:pt x="13361" y="275951"/>
                  </a:lnTo>
                  <a:cubicBezTo>
                    <a:pt x="9817" y="275951"/>
                    <a:pt x="6419" y="274543"/>
                    <a:pt x="3913" y="272037"/>
                  </a:cubicBezTo>
                  <a:cubicBezTo>
                    <a:pt x="1408" y="269532"/>
                    <a:pt x="0" y="266133"/>
                    <a:pt x="0" y="262590"/>
                  </a:cubicBezTo>
                  <a:lnTo>
                    <a:pt x="0" y="13361"/>
                  </a:lnTo>
                  <a:cubicBezTo>
                    <a:pt x="0" y="5982"/>
                    <a:pt x="5982" y="0"/>
                    <a:pt x="133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052223" cy="32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399337" y="1704794"/>
            <a:ext cx="10605645" cy="3753626"/>
            <a:chOff x="0" y="0"/>
            <a:chExt cx="2793256" cy="9886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93256" cy="988609"/>
            </a:xfrm>
            <a:custGeom>
              <a:avLst/>
              <a:gdLst/>
              <a:ahLst/>
              <a:cxnLst/>
              <a:rect l="l" t="t" r="r" b="b"/>
              <a:pathLst>
                <a:path w="2793256" h="988609">
                  <a:moveTo>
                    <a:pt x="14600" y="0"/>
                  </a:moveTo>
                  <a:lnTo>
                    <a:pt x="2778657" y="0"/>
                  </a:lnTo>
                  <a:cubicBezTo>
                    <a:pt x="2786720" y="0"/>
                    <a:pt x="2793256" y="6536"/>
                    <a:pt x="2793256" y="14600"/>
                  </a:cubicBezTo>
                  <a:lnTo>
                    <a:pt x="2793256" y="974010"/>
                  </a:lnTo>
                  <a:cubicBezTo>
                    <a:pt x="2793256" y="982073"/>
                    <a:pt x="2786720" y="988609"/>
                    <a:pt x="2778657" y="988609"/>
                  </a:cubicBezTo>
                  <a:lnTo>
                    <a:pt x="14600" y="988609"/>
                  </a:lnTo>
                  <a:cubicBezTo>
                    <a:pt x="6536" y="988609"/>
                    <a:pt x="0" y="982073"/>
                    <a:pt x="0" y="974010"/>
                  </a:cubicBezTo>
                  <a:lnTo>
                    <a:pt x="0" y="14600"/>
                  </a:lnTo>
                  <a:cubicBezTo>
                    <a:pt x="0" y="6536"/>
                    <a:pt x="6536" y="0"/>
                    <a:pt x="146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38100"/>
              <a:ext cx="2793256" cy="950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425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8" y="2543064"/>
            <a:ext cx="3462718" cy="3020466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884755" y="4657136"/>
            <a:ext cx="3614100" cy="647427"/>
            <a:chOff x="0" y="0"/>
            <a:chExt cx="951862" cy="17051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51862" cy="170516"/>
            </a:xfrm>
            <a:custGeom>
              <a:avLst/>
              <a:gdLst/>
              <a:ahLst/>
              <a:cxnLst/>
              <a:rect l="l" t="t" r="r" b="b"/>
              <a:pathLst>
                <a:path w="951862" h="170516">
                  <a:moveTo>
                    <a:pt x="0" y="0"/>
                  </a:moveTo>
                  <a:lnTo>
                    <a:pt x="951862" y="0"/>
                  </a:lnTo>
                  <a:lnTo>
                    <a:pt x="951862" y="170516"/>
                  </a:lnTo>
                  <a:lnTo>
                    <a:pt x="0" y="17051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951862" cy="218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18" y="4013872"/>
            <a:ext cx="3462718" cy="1029503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564451" y="2999823"/>
            <a:ext cx="115181" cy="115181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69C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64451" y="3258895"/>
            <a:ext cx="115181" cy="115181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6071214" y="262115"/>
            <a:ext cx="2401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924402" y="6322411"/>
            <a:ext cx="6995267" cy="30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al"/>
              </a:rPr>
              <a:t>Previous Round Recap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7389573" y="5947974"/>
            <a:ext cx="10605645" cy="4081991"/>
            <a:chOff x="0" y="0"/>
            <a:chExt cx="2793256" cy="107509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93256" cy="1075092"/>
            </a:xfrm>
            <a:custGeom>
              <a:avLst/>
              <a:gdLst/>
              <a:ahLst/>
              <a:cxnLst/>
              <a:rect l="l" t="t" r="r" b="b"/>
              <a:pathLst>
                <a:path w="2793256" h="1075092">
                  <a:moveTo>
                    <a:pt x="14600" y="0"/>
                  </a:moveTo>
                  <a:lnTo>
                    <a:pt x="2778657" y="0"/>
                  </a:lnTo>
                  <a:cubicBezTo>
                    <a:pt x="2786720" y="0"/>
                    <a:pt x="2793256" y="6536"/>
                    <a:pt x="2793256" y="14600"/>
                  </a:cubicBezTo>
                  <a:lnTo>
                    <a:pt x="2793256" y="1060493"/>
                  </a:lnTo>
                  <a:cubicBezTo>
                    <a:pt x="2793256" y="1068556"/>
                    <a:pt x="2786720" y="1075092"/>
                    <a:pt x="2778657" y="1075092"/>
                  </a:cubicBezTo>
                  <a:lnTo>
                    <a:pt x="14600" y="1075092"/>
                  </a:lnTo>
                  <a:cubicBezTo>
                    <a:pt x="6536" y="1075092"/>
                    <a:pt x="0" y="1068556"/>
                    <a:pt x="0" y="1060493"/>
                  </a:cubicBezTo>
                  <a:lnTo>
                    <a:pt x="0" y="14600"/>
                  </a:lnTo>
                  <a:cubicBezTo>
                    <a:pt x="0" y="6536"/>
                    <a:pt x="6536" y="0"/>
                    <a:pt x="146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9525"/>
              <a:ext cx="2793256" cy="108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602650" y="7872484"/>
            <a:ext cx="1807301" cy="568259"/>
            <a:chOff x="0" y="0"/>
            <a:chExt cx="475997" cy="149665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75997" cy="149665"/>
            </a:xfrm>
            <a:custGeom>
              <a:avLst/>
              <a:gdLst/>
              <a:ahLst/>
              <a:cxnLst/>
              <a:rect l="l" t="t" r="r" b="b"/>
              <a:pathLst>
                <a:path w="475997" h="149665">
                  <a:moveTo>
                    <a:pt x="0" y="0"/>
                  </a:moveTo>
                  <a:lnTo>
                    <a:pt x="475997" y="0"/>
                  </a:lnTo>
                  <a:lnTo>
                    <a:pt x="475997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475997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 rot="5400000">
            <a:off x="1221466" y="5526284"/>
            <a:ext cx="778482" cy="2092513"/>
          </a:xfrm>
          <a:custGeom>
            <a:avLst/>
            <a:gdLst/>
            <a:ahLst/>
            <a:cxnLst/>
            <a:rect l="l" t="t" r="r" b="b"/>
            <a:pathLst>
              <a:path w="778482" h="2092513">
                <a:moveTo>
                  <a:pt x="0" y="0"/>
                </a:moveTo>
                <a:lnTo>
                  <a:pt x="778482" y="0"/>
                </a:lnTo>
                <a:lnTo>
                  <a:pt x="778482" y="2092513"/>
                </a:lnTo>
                <a:lnTo>
                  <a:pt x="0" y="2092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119" r="-123908" b="-460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59" name="Freeform 59"/>
          <p:cNvSpPr/>
          <p:nvPr/>
        </p:nvSpPr>
        <p:spPr>
          <a:xfrm rot="5400000">
            <a:off x="1221466" y="6470825"/>
            <a:ext cx="778482" cy="2092513"/>
          </a:xfrm>
          <a:custGeom>
            <a:avLst/>
            <a:gdLst/>
            <a:ahLst/>
            <a:cxnLst/>
            <a:rect l="l" t="t" r="r" b="b"/>
            <a:pathLst>
              <a:path w="778482" h="2092513">
                <a:moveTo>
                  <a:pt x="0" y="0"/>
                </a:moveTo>
                <a:lnTo>
                  <a:pt x="778482" y="0"/>
                </a:lnTo>
                <a:lnTo>
                  <a:pt x="778482" y="2092512"/>
                </a:lnTo>
                <a:lnTo>
                  <a:pt x="0" y="2092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119" r="-123908" b="-460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0" name="Freeform 60"/>
          <p:cNvSpPr/>
          <p:nvPr/>
        </p:nvSpPr>
        <p:spPr>
          <a:xfrm rot="5400000">
            <a:off x="1225100" y="7420757"/>
            <a:ext cx="778482" cy="2092513"/>
          </a:xfrm>
          <a:custGeom>
            <a:avLst/>
            <a:gdLst/>
            <a:ahLst/>
            <a:cxnLst/>
            <a:rect l="l" t="t" r="r" b="b"/>
            <a:pathLst>
              <a:path w="778482" h="2092513">
                <a:moveTo>
                  <a:pt x="0" y="0"/>
                </a:moveTo>
                <a:lnTo>
                  <a:pt x="778483" y="0"/>
                </a:lnTo>
                <a:lnTo>
                  <a:pt x="778483" y="2092513"/>
                </a:lnTo>
                <a:lnTo>
                  <a:pt x="0" y="2092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119" r="-123908" b="-460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1" name="Freeform 61"/>
          <p:cNvSpPr/>
          <p:nvPr/>
        </p:nvSpPr>
        <p:spPr>
          <a:xfrm rot="5400000">
            <a:off x="1225100" y="8361164"/>
            <a:ext cx="778482" cy="2092513"/>
          </a:xfrm>
          <a:custGeom>
            <a:avLst/>
            <a:gdLst/>
            <a:ahLst/>
            <a:cxnLst/>
            <a:rect l="l" t="t" r="r" b="b"/>
            <a:pathLst>
              <a:path w="778482" h="2092513">
                <a:moveTo>
                  <a:pt x="0" y="0"/>
                </a:moveTo>
                <a:lnTo>
                  <a:pt x="778483" y="0"/>
                </a:lnTo>
                <a:lnTo>
                  <a:pt x="778483" y="2092513"/>
                </a:lnTo>
                <a:lnTo>
                  <a:pt x="0" y="2092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119" r="-123908" b="-460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2" name="TextBox 62"/>
          <p:cNvSpPr txBox="1"/>
          <p:nvPr/>
        </p:nvSpPr>
        <p:spPr>
          <a:xfrm>
            <a:off x="660259" y="6211330"/>
            <a:ext cx="1707211" cy="74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11"/>
              </a:lnSpc>
            </a:pPr>
            <a:r>
              <a:rPr lang="en-US" sz="2399" u="none" strike="noStrike">
                <a:solidFill>
                  <a:srgbClr val="FFFFFF"/>
                </a:solidFill>
                <a:latin typeface="Arial"/>
              </a:rPr>
              <a:t>Health        Conscious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63510" y="8118513"/>
            <a:ext cx="1565541" cy="74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11"/>
              </a:lnSpc>
              <a:spcBef>
                <a:spcPct val="0"/>
              </a:spcBef>
            </a:pPr>
            <a:r>
              <a:rPr lang="en-US" sz="2399" u="none" strike="noStrike">
                <a:solidFill>
                  <a:srgbClr val="FFFFFF"/>
                </a:solidFill>
                <a:latin typeface="Arial"/>
              </a:rPr>
              <a:t>Portion</a:t>
            </a:r>
          </a:p>
          <a:p>
            <a:pPr marL="0" lvl="0" indent="0" algn="l">
              <a:lnSpc>
                <a:spcPts val="2711"/>
              </a:lnSpc>
              <a:spcBef>
                <a:spcPct val="0"/>
              </a:spcBef>
            </a:pPr>
            <a:r>
              <a:rPr lang="en-US" sz="2399" u="none" strike="noStrike">
                <a:solidFill>
                  <a:srgbClr val="FFFFFF"/>
                </a:solidFill>
                <a:latin typeface="Arial"/>
              </a:rPr>
              <a:t>Control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660259" y="9072320"/>
            <a:ext cx="1568792" cy="74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11"/>
              </a:lnSpc>
              <a:spcBef>
                <a:spcPct val="0"/>
              </a:spcBef>
            </a:pPr>
            <a:r>
              <a:rPr lang="en-US" sz="2399" u="none" strike="noStrike">
                <a:solidFill>
                  <a:srgbClr val="FFFFFF"/>
                </a:solidFill>
                <a:latin typeface="Arial"/>
              </a:rPr>
              <a:t>Willing to                     Explore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67498" y="5742404"/>
            <a:ext cx="7195292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Purchase Drivers in Indian Chocolate Market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60259" y="7191721"/>
            <a:ext cx="1356271" cy="74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11"/>
              </a:lnSpc>
              <a:spcBef>
                <a:spcPct val="0"/>
              </a:spcBef>
            </a:pPr>
            <a:r>
              <a:rPr lang="en-US" sz="2399" u="none" strike="noStrike">
                <a:solidFill>
                  <a:srgbClr val="FFFFFF"/>
                </a:solidFill>
                <a:latin typeface="Arial"/>
              </a:rPr>
              <a:t>Evolving</a:t>
            </a:r>
          </a:p>
          <a:p>
            <a:pPr marL="0" lvl="0" indent="0" algn="l">
              <a:lnSpc>
                <a:spcPts val="2711"/>
              </a:lnSpc>
              <a:spcBef>
                <a:spcPct val="0"/>
              </a:spcBef>
            </a:pPr>
            <a:r>
              <a:rPr lang="en-US" sz="2399" u="none" strike="noStrike">
                <a:solidFill>
                  <a:srgbClr val="FFFFFF"/>
                </a:solidFill>
                <a:latin typeface="Arial"/>
              </a:rPr>
              <a:t>Palates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817803" y="8103899"/>
            <a:ext cx="422085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1600">
                <a:solidFill>
                  <a:srgbClr val="000000"/>
                </a:solidFill>
                <a:latin typeface="Arial Bold"/>
              </a:rPr>
              <a:t>One-sixth Indian consumers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 prefer smaller chocolate portions according to Mintel report - Serious Chocolate Business.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797591" y="6299917"/>
            <a:ext cx="4046198" cy="54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Statista reported </a:t>
            </a:r>
            <a:r>
              <a:rPr lang="en-US" sz="1599">
                <a:solidFill>
                  <a:srgbClr val="000000"/>
                </a:solidFill>
                <a:latin typeface="Arial"/>
              </a:rPr>
              <a:t> </a:t>
            </a:r>
            <a:r>
              <a:rPr lang="en-US" sz="1599">
                <a:solidFill>
                  <a:srgbClr val="000000"/>
                </a:solidFill>
                <a:latin typeface="Arial Bold"/>
              </a:rPr>
              <a:t>61%</a:t>
            </a:r>
            <a:r>
              <a:rPr lang="en-US" sz="1599">
                <a:solidFill>
                  <a:srgbClr val="000000"/>
                </a:solidFill>
                <a:latin typeface="Arial"/>
              </a:rPr>
              <a:t> consumers willing to switch to healthier snacking habits.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796095" y="7244716"/>
            <a:ext cx="4264268" cy="54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0"/>
              </a:lnSpc>
            </a:pPr>
            <a:r>
              <a:rPr lang="en-US" sz="1600" u="none" strike="noStrike">
                <a:solidFill>
                  <a:srgbClr val="000000"/>
                </a:solidFill>
                <a:latin typeface="Arial"/>
              </a:rPr>
              <a:t>Palates moving beyond familiar traditional desserts, embracing the complex flavors.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826510" y="9126894"/>
            <a:ext cx="4017278" cy="54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Dark Chocolate</a:t>
            </a:r>
            <a:r>
              <a:rPr lang="en-US" sz="1600" u="none" strike="noStrike">
                <a:solidFill>
                  <a:srgbClr val="000000"/>
                </a:solidFill>
                <a:latin typeface="Arial"/>
              </a:rPr>
              <a:t> no longer seen as foreign, but a taste to be explored.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4055619" y="2860886"/>
            <a:ext cx="2874040" cy="1392377"/>
            <a:chOff x="0" y="0"/>
            <a:chExt cx="756949" cy="366717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756949" cy="366717"/>
            </a:xfrm>
            <a:custGeom>
              <a:avLst/>
              <a:gdLst/>
              <a:ahLst/>
              <a:cxnLst/>
              <a:rect l="l" t="t" r="r" b="b"/>
              <a:pathLst>
                <a:path w="756949" h="366717">
                  <a:moveTo>
                    <a:pt x="53875" y="0"/>
                  </a:moveTo>
                  <a:lnTo>
                    <a:pt x="703074" y="0"/>
                  </a:lnTo>
                  <a:cubicBezTo>
                    <a:pt x="732828" y="0"/>
                    <a:pt x="756949" y="24121"/>
                    <a:pt x="756949" y="53875"/>
                  </a:cubicBezTo>
                  <a:lnTo>
                    <a:pt x="756949" y="312842"/>
                  </a:lnTo>
                  <a:cubicBezTo>
                    <a:pt x="756949" y="342596"/>
                    <a:pt x="732828" y="366717"/>
                    <a:pt x="703074" y="366717"/>
                  </a:cubicBezTo>
                  <a:lnTo>
                    <a:pt x="53875" y="366717"/>
                  </a:lnTo>
                  <a:cubicBezTo>
                    <a:pt x="24121" y="366717"/>
                    <a:pt x="0" y="342596"/>
                    <a:pt x="0" y="312842"/>
                  </a:cubicBezTo>
                  <a:lnTo>
                    <a:pt x="0" y="53875"/>
                  </a:lnTo>
                  <a:cubicBezTo>
                    <a:pt x="0" y="24121"/>
                    <a:pt x="24121" y="0"/>
                    <a:pt x="53875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47625"/>
              <a:ext cx="756949" cy="414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2017361" y="222879"/>
            <a:ext cx="873854" cy="1019426"/>
            <a:chOff x="0" y="0"/>
            <a:chExt cx="230151" cy="268491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2108921" y="240930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2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15174436" y="222879"/>
            <a:ext cx="873854" cy="1019426"/>
            <a:chOff x="0" y="0"/>
            <a:chExt cx="230151" cy="268491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15255479" y="256131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5</a:t>
            </a:r>
          </a:p>
        </p:txBody>
      </p:sp>
      <p:grpSp>
        <p:nvGrpSpPr>
          <p:cNvPr id="82" name="Group 82"/>
          <p:cNvGrpSpPr/>
          <p:nvPr/>
        </p:nvGrpSpPr>
        <p:grpSpPr>
          <a:xfrm>
            <a:off x="16210911" y="222879"/>
            <a:ext cx="873854" cy="1019426"/>
            <a:chOff x="0" y="0"/>
            <a:chExt cx="230151" cy="268491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4" name="TextBox 84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16266752" y="256131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6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14123314" y="222879"/>
            <a:ext cx="873854" cy="1019426"/>
            <a:chOff x="0" y="0"/>
            <a:chExt cx="230151" cy="268491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8" name="TextBox 88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9" name="TextBox 89"/>
          <p:cNvSpPr txBox="1"/>
          <p:nvPr/>
        </p:nvSpPr>
        <p:spPr>
          <a:xfrm>
            <a:off x="14204008" y="243305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4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13053140" y="222879"/>
            <a:ext cx="873854" cy="1019426"/>
            <a:chOff x="0" y="0"/>
            <a:chExt cx="230151" cy="26849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2" name="TextBox 92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3141475" y="256131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3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7761048" y="2754124"/>
            <a:ext cx="469323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151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</a:rPr>
              <a:t>Understanding key triggers &amp; barriers to consumption of dark chocolate.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9801876" y="6555960"/>
            <a:ext cx="1792320" cy="568259"/>
            <a:chOff x="0" y="0"/>
            <a:chExt cx="472051" cy="149665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472051" cy="149665"/>
            </a:xfrm>
            <a:custGeom>
              <a:avLst/>
              <a:gdLst/>
              <a:ahLst/>
              <a:cxnLst/>
              <a:rect l="l" t="t" r="r" b="b"/>
              <a:pathLst>
                <a:path w="472051" h="149665">
                  <a:moveTo>
                    <a:pt x="0" y="0"/>
                  </a:moveTo>
                  <a:lnTo>
                    <a:pt x="472051" y="0"/>
                  </a:lnTo>
                  <a:lnTo>
                    <a:pt x="472051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0" y="-47625"/>
              <a:ext cx="472051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4111738" y="6535383"/>
            <a:ext cx="1321857" cy="568259"/>
            <a:chOff x="0" y="0"/>
            <a:chExt cx="348143" cy="149665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48143" cy="149665"/>
            </a:xfrm>
            <a:custGeom>
              <a:avLst/>
              <a:gdLst/>
              <a:ahLst/>
              <a:cxnLst/>
              <a:rect l="l" t="t" r="r" b="b"/>
              <a:pathLst>
                <a:path w="348143" h="149665">
                  <a:moveTo>
                    <a:pt x="0" y="0"/>
                  </a:moveTo>
                  <a:lnTo>
                    <a:pt x="348143" y="0"/>
                  </a:lnTo>
                  <a:lnTo>
                    <a:pt x="348143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0" name="TextBox 100"/>
            <p:cNvSpPr txBox="1"/>
            <p:nvPr/>
          </p:nvSpPr>
          <p:spPr>
            <a:xfrm>
              <a:off x="0" y="-47625"/>
              <a:ext cx="348143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9801876" y="7883973"/>
            <a:ext cx="1792320" cy="568259"/>
            <a:chOff x="0" y="0"/>
            <a:chExt cx="472051" cy="149665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472051" cy="149665"/>
            </a:xfrm>
            <a:custGeom>
              <a:avLst/>
              <a:gdLst/>
              <a:ahLst/>
              <a:cxnLst/>
              <a:rect l="l" t="t" r="r" b="b"/>
              <a:pathLst>
                <a:path w="472051" h="149665">
                  <a:moveTo>
                    <a:pt x="0" y="0"/>
                  </a:moveTo>
                  <a:lnTo>
                    <a:pt x="472051" y="0"/>
                  </a:lnTo>
                  <a:lnTo>
                    <a:pt x="472051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0" y="-47625"/>
              <a:ext cx="472051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4" name="AutoShape 104"/>
          <p:cNvSpPr/>
          <p:nvPr/>
        </p:nvSpPr>
        <p:spPr>
          <a:xfrm flipV="1">
            <a:off x="9409951" y="6840090"/>
            <a:ext cx="391925" cy="13165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05" name="Group 105"/>
          <p:cNvGrpSpPr/>
          <p:nvPr/>
        </p:nvGrpSpPr>
        <p:grpSpPr>
          <a:xfrm>
            <a:off x="11919273" y="6557377"/>
            <a:ext cx="1616469" cy="568259"/>
            <a:chOff x="0" y="0"/>
            <a:chExt cx="425737" cy="149665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425737" cy="149665"/>
            </a:xfrm>
            <a:custGeom>
              <a:avLst/>
              <a:gdLst/>
              <a:ahLst/>
              <a:cxnLst/>
              <a:rect l="l" t="t" r="r" b="b"/>
              <a:pathLst>
                <a:path w="425737" h="149665">
                  <a:moveTo>
                    <a:pt x="0" y="0"/>
                  </a:moveTo>
                  <a:lnTo>
                    <a:pt x="425737" y="0"/>
                  </a:lnTo>
                  <a:lnTo>
                    <a:pt x="425737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7" name="TextBox 107"/>
            <p:cNvSpPr txBox="1"/>
            <p:nvPr/>
          </p:nvSpPr>
          <p:spPr>
            <a:xfrm>
              <a:off x="0" y="-47625"/>
              <a:ext cx="425737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6391909" y="6535384"/>
            <a:ext cx="1236763" cy="490640"/>
            <a:chOff x="0" y="0"/>
            <a:chExt cx="325732" cy="149665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325732" cy="149665"/>
            </a:xfrm>
            <a:custGeom>
              <a:avLst/>
              <a:gdLst/>
              <a:ahLst/>
              <a:cxnLst/>
              <a:rect l="l" t="t" r="r" b="b"/>
              <a:pathLst>
                <a:path w="325732" h="149665">
                  <a:moveTo>
                    <a:pt x="0" y="0"/>
                  </a:moveTo>
                  <a:lnTo>
                    <a:pt x="325732" y="0"/>
                  </a:lnTo>
                  <a:lnTo>
                    <a:pt x="325732" y="149665"/>
                  </a:lnTo>
                  <a:lnTo>
                    <a:pt x="0" y="149665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860808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0" name="TextBox 110"/>
            <p:cNvSpPr txBox="1"/>
            <p:nvPr/>
          </p:nvSpPr>
          <p:spPr>
            <a:xfrm>
              <a:off x="0" y="-47625"/>
              <a:ext cx="325732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5207052" y="9313878"/>
            <a:ext cx="2350664" cy="403762"/>
            <a:chOff x="0" y="0"/>
            <a:chExt cx="619105" cy="106341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619105" cy="106341"/>
            </a:xfrm>
            <a:custGeom>
              <a:avLst/>
              <a:gdLst/>
              <a:ahLst/>
              <a:cxnLst/>
              <a:rect l="l" t="t" r="r" b="b"/>
              <a:pathLst>
                <a:path w="619105" h="106341">
                  <a:moveTo>
                    <a:pt x="0" y="0"/>
                  </a:moveTo>
                  <a:lnTo>
                    <a:pt x="619105" y="0"/>
                  </a:lnTo>
                  <a:lnTo>
                    <a:pt x="619105" y="106341"/>
                  </a:lnTo>
                  <a:lnTo>
                    <a:pt x="0" y="106341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860808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3" name="TextBox 113"/>
            <p:cNvSpPr txBox="1"/>
            <p:nvPr/>
          </p:nvSpPr>
          <p:spPr>
            <a:xfrm>
              <a:off x="0" y="-47625"/>
              <a:ext cx="619105" cy="15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2557118" y="9231630"/>
            <a:ext cx="1348021" cy="568259"/>
            <a:chOff x="0" y="0"/>
            <a:chExt cx="355034" cy="149665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55034" cy="149665"/>
            </a:xfrm>
            <a:custGeom>
              <a:avLst/>
              <a:gdLst/>
              <a:ahLst/>
              <a:cxnLst/>
              <a:rect l="l" t="t" r="r" b="b"/>
              <a:pathLst>
                <a:path w="355034" h="149665">
                  <a:moveTo>
                    <a:pt x="0" y="0"/>
                  </a:moveTo>
                  <a:lnTo>
                    <a:pt x="355034" y="0"/>
                  </a:lnTo>
                  <a:lnTo>
                    <a:pt x="355034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6" name="TextBox 116"/>
            <p:cNvSpPr txBox="1"/>
            <p:nvPr/>
          </p:nvSpPr>
          <p:spPr>
            <a:xfrm>
              <a:off x="0" y="-47625"/>
              <a:ext cx="355034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7" name="AutoShape 117"/>
          <p:cNvSpPr/>
          <p:nvPr/>
        </p:nvSpPr>
        <p:spPr>
          <a:xfrm>
            <a:off x="11594197" y="6840090"/>
            <a:ext cx="325076" cy="141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8" name="AutoShape 118"/>
          <p:cNvSpPr/>
          <p:nvPr/>
        </p:nvSpPr>
        <p:spPr>
          <a:xfrm>
            <a:off x="15433595" y="6819512"/>
            <a:ext cx="958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9" name="AutoShape 119"/>
          <p:cNvSpPr/>
          <p:nvPr/>
        </p:nvSpPr>
        <p:spPr>
          <a:xfrm>
            <a:off x="13905139" y="9515759"/>
            <a:ext cx="130191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0" name="AutoShape 120"/>
          <p:cNvSpPr/>
          <p:nvPr/>
        </p:nvSpPr>
        <p:spPr>
          <a:xfrm flipV="1">
            <a:off x="11594197" y="9515759"/>
            <a:ext cx="96292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1" name="AutoShape 121"/>
          <p:cNvSpPr/>
          <p:nvPr/>
        </p:nvSpPr>
        <p:spPr>
          <a:xfrm>
            <a:off x="12584359" y="2696839"/>
            <a:ext cx="7144" cy="2385807"/>
          </a:xfrm>
          <a:prstGeom prst="line">
            <a:avLst/>
          </a:prstGeom>
          <a:ln w="28575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2" name="AutoShape 122"/>
          <p:cNvSpPr/>
          <p:nvPr/>
        </p:nvSpPr>
        <p:spPr>
          <a:xfrm>
            <a:off x="9409951" y="8156613"/>
            <a:ext cx="429732" cy="135914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3" name="Group 123"/>
          <p:cNvGrpSpPr/>
          <p:nvPr/>
        </p:nvGrpSpPr>
        <p:grpSpPr>
          <a:xfrm>
            <a:off x="9839683" y="9231630"/>
            <a:ext cx="1754514" cy="568259"/>
            <a:chOff x="0" y="0"/>
            <a:chExt cx="462094" cy="149665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462094" cy="149665"/>
            </a:xfrm>
            <a:custGeom>
              <a:avLst/>
              <a:gdLst/>
              <a:ahLst/>
              <a:cxnLst/>
              <a:rect l="l" t="t" r="r" b="b"/>
              <a:pathLst>
                <a:path w="462094" h="149665">
                  <a:moveTo>
                    <a:pt x="0" y="0"/>
                  </a:moveTo>
                  <a:lnTo>
                    <a:pt x="462094" y="0"/>
                  </a:lnTo>
                  <a:lnTo>
                    <a:pt x="462094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5" name="TextBox 125"/>
            <p:cNvSpPr txBox="1"/>
            <p:nvPr/>
          </p:nvSpPr>
          <p:spPr>
            <a:xfrm>
              <a:off x="0" y="-47625"/>
              <a:ext cx="462094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12108921" y="7386687"/>
            <a:ext cx="1312109" cy="568259"/>
            <a:chOff x="0" y="0"/>
            <a:chExt cx="345576" cy="149665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345576" cy="149665"/>
            </a:xfrm>
            <a:custGeom>
              <a:avLst/>
              <a:gdLst/>
              <a:ahLst/>
              <a:cxnLst/>
              <a:rect l="l" t="t" r="r" b="b"/>
              <a:pathLst>
                <a:path w="345576" h="149665">
                  <a:moveTo>
                    <a:pt x="0" y="0"/>
                  </a:moveTo>
                  <a:lnTo>
                    <a:pt x="345576" y="0"/>
                  </a:lnTo>
                  <a:lnTo>
                    <a:pt x="345576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8" name="TextBox 128"/>
            <p:cNvSpPr txBox="1"/>
            <p:nvPr/>
          </p:nvSpPr>
          <p:spPr>
            <a:xfrm>
              <a:off x="0" y="-47625"/>
              <a:ext cx="345576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13611529" y="7227467"/>
            <a:ext cx="4017143" cy="1785163"/>
            <a:chOff x="0" y="0"/>
            <a:chExt cx="1058013" cy="470166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1058013" cy="470166"/>
            </a:xfrm>
            <a:custGeom>
              <a:avLst/>
              <a:gdLst/>
              <a:ahLst/>
              <a:cxnLst/>
              <a:rect l="l" t="t" r="r" b="b"/>
              <a:pathLst>
                <a:path w="1058013" h="470166">
                  <a:moveTo>
                    <a:pt x="38544" y="0"/>
                  </a:moveTo>
                  <a:lnTo>
                    <a:pt x="1019468" y="0"/>
                  </a:lnTo>
                  <a:cubicBezTo>
                    <a:pt x="1040756" y="0"/>
                    <a:pt x="1058013" y="17257"/>
                    <a:pt x="1058013" y="38544"/>
                  </a:cubicBezTo>
                  <a:lnTo>
                    <a:pt x="1058013" y="431622"/>
                  </a:lnTo>
                  <a:cubicBezTo>
                    <a:pt x="1058013" y="452909"/>
                    <a:pt x="1040756" y="470166"/>
                    <a:pt x="1019468" y="470166"/>
                  </a:cubicBezTo>
                  <a:lnTo>
                    <a:pt x="38544" y="470166"/>
                  </a:lnTo>
                  <a:cubicBezTo>
                    <a:pt x="17257" y="470166"/>
                    <a:pt x="0" y="452909"/>
                    <a:pt x="0" y="431622"/>
                  </a:cubicBezTo>
                  <a:lnTo>
                    <a:pt x="0" y="38544"/>
                  </a:lnTo>
                  <a:cubicBezTo>
                    <a:pt x="0" y="17257"/>
                    <a:pt x="17257" y="0"/>
                    <a:pt x="38544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31" name="TextBox 131"/>
            <p:cNvSpPr txBox="1"/>
            <p:nvPr/>
          </p:nvSpPr>
          <p:spPr>
            <a:xfrm>
              <a:off x="0" y="-47625"/>
              <a:ext cx="1058013" cy="517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2" name="AutoShape 132"/>
          <p:cNvSpPr/>
          <p:nvPr/>
        </p:nvSpPr>
        <p:spPr>
          <a:xfrm>
            <a:off x="10698037" y="7124219"/>
            <a:ext cx="0" cy="75975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33" name="Group 133"/>
          <p:cNvGrpSpPr/>
          <p:nvPr/>
        </p:nvGrpSpPr>
        <p:grpSpPr>
          <a:xfrm>
            <a:off x="12108921" y="8340524"/>
            <a:ext cx="1312109" cy="568259"/>
            <a:chOff x="0" y="0"/>
            <a:chExt cx="345576" cy="149665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345576" cy="149665"/>
            </a:xfrm>
            <a:custGeom>
              <a:avLst/>
              <a:gdLst/>
              <a:ahLst/>
              <a:cxnLst/>
              <a:rect l="l" t="t" r="r" b="b"/>
              <a:pathLst>
                <a:path w="345576" h="149665">
                  <a:moveTo>
                    <a:pt x="0" y="0"/>
                  </a:moveTo>
                  <a:lnTo>
                    <a:pt x="345576" y="0"/>
                  </a:lnTo>
                  <a:lnTo>
                    <a:pt x="345576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5" name="TextBox 135"/>
            <p:cNvSpPr txBox="1"/>
            <p:nvPr/>
          </p:nvSpPr>
          <p:spPr>
            <a:xfrm>
              <a:off x="0" y="-47625"/>
              <a:ext cx="345576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3873264" y="7382019"/>
            <a:ext cx="1312109" cy="568259"/>
            <a:chOff x="0" y="0"/>
            <a:chExt cx="345576" cy="149665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345576" cy="149665"/>
            </a:xfrm>
            <a:custGeom>
              <a:avLst/>
              <a:gdLst/>
              <a:ahLst/>
              <a:cxnLst/>
              <a:rect l="l" t="t" r="r" b="b"/>
              <a:pathLst>
                <a:path w="345576" h="149665">
                  <a:moveTo>
                    <a:pt x="0" y="0"/>
                  </a:moveTo>
                  <a:lnTo>
                    <a:pt x="345576" y="0"/>
                  </a:lnTo>
                  <a:lnTo>
                    <a:pt x="345576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8" name="TextBox 138"/>
            <p:cNvSpPr txBox="1"/>
            <p:nvPr/>
          </p:nvSpPr>
          <p:spPr>
            <a:xfrm>
              <a:off x="0" y="-47625"/>
              <a:ext cx="345576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39" name="TextBox 139"/>
          <p:cNvSpPr txBox="1"/>
          <p:nvPr/>
        </p:nvSpPr>
        <p:spPr>
          <a:xfrm>
            <a:off x="13881888" y="7469319"/>
            <a:ext cx="129486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Consumption Triggers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13887891" y="8340524"/>
            <a:ext cx="1312109" cy="568259"/>
            <a:chOff x="0" y="0"/>
            <a:chExt cx="345576" cy="149665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345576" cy="149665"/>
            </a:xfrm>
            <a:custGeom>
              <a:avLst/>
              <a:gdLst/>
              <a:ahLst/>
              <a:cxnLst/>
              <a:rect l="l" t="t" r="r" b="b"/>
              <a:pathLst>
                <a:path w="345576" h="149665">
                  <a:moveTo>
                    <a:pt x="0" y="0"/>
                  </a:moveTo>
                  <a:lnTo>
                    <a:pt x="345576" y="0"/>
                  </a:lnTo>
                  <a:lnTo>
                    <a:pt x="345576" y="149665"/>
                  </a:lnTo>
                  <a:lnTo>
                    <a:pt x="0" y="149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2" name="TextBox 142"/>
            <p:cNvSpPr txBox="1"/>
            <p:nvPr/>
          </p:nvSpPr>
          <p:spPr>
            <a:xfrm>
              <a:off x="0" y="-47625"/>
              <a:ext cx="345576" cy="19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43" name="AutoShape 143"/>
          <p:cNvSpPr/>
          <p:nvPr/>
        </p:nvSpPr>
        <p:spPr>
          <a:xfrm flipV="1">
            <a:off x="11594197" y="7670816"/>
            <a:ext cx="514724" cy="49728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4" name="AutoShape 144"/>
          <p:cNvSpPr/>
          <p:nvPr/>
        </p:nvSpPr>
        <p:spPr>
          <a:xfrm>
            <a:off x="11594197" y="8168102"/>
            <a:ext cx="514724" cy="45655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5" name="AutoShape 145"/>
          <p:cNvSpPr/>
          <p:nvPr/>
        </p:nvSpPr>
        <p:spPr>
          <a:xfrm flipV="1">
            <a:off x="13421029" y="7666149"/>
            <a:ext cx="452234" cy="466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6" name="AutoShape 146"/>
          <p:cNvSpPr/>
          <p:nvPr/>
        </p:nvSpPr>
        <p:spPr>
          <a:xfrm>
            <a:off x="13421029" y="8624653"/>
            <a:ext cx="46686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7" name="AutoShape 147"/>
          <p:cNvSpPr/>
          <p:nvPr/>
        </p:nvSpPr>
        <p:spPr>
          <a:xfrm>
            <a:off x="15185372" y="7666149"/>
            <a:ext cx="1034203" cy="47012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8" name="AutoShape 148"/>
          <p:cNvSpPr/>
          <p:nvPr/>
        </p:nvSpPr>
        <p:spPr>
          <a:xfrm flipV="1">
            <a:off x="15199999" y="8136270"/>
            <a:ext cx="1019575" cy="48838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49" name="Group 149"/>
          <p:cNvGrpSpPr/>
          <p:nvPr/>
        </p:nvGrpSpPr>
        <p:grpSpPr>
          <a:xfrm>
            <a:off x="17284790" y="222879"/>
            <a:ext cx="873854" cy="1019426"/>
            <a:chOff x="0" y="0"/>
            <a:chExt cx="230151" cy="268491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1" name="TextBox 151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2" name="TextBox 152"/>
          <p:cNvSpPr txBox="1"/>
          <p:nvPr/>
        </p:nvSpPr>
        <p:spPr>
          <a:xfrm>
            <a:off x="17370515" y="240930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7</a:t>
            </a:r>
          </a:p>
        </p:txBody>
      </p:sp>
      <p:sp>
        <p:nvSpPr>
          <p:cNvPr id="153" name="AutoShape 153"/>
          <p:cNvSpPr/>
          <p:nvPr/>
        </p:nvSpPr>
        <p:spPr>
          <a:xfrm>
            <a:off x="13535855" y="6816589"/>
            <a:ext cx="575883" cy="29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4" name="TextBox 154"/>
          <p:cNvSpPr txBox="1"/>
          <p:nvPr/>
        </p:nvSpPr>
        <p:spPr>
          <a:xfrm>
            <a:off x="850472" y="2255870"/>
            <a:ext cx="5643482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Dark Chocolate Market Growth in India 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4015012" y="2941374"/>
            <a:ext cx="28795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</a:rPr>
              <a:t>A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ccording to 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Euromonitor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, chocolate market (155.7 B) has expected 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CAGR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of  8.8%  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(2022-27) increased from 5.7% (2017-22)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138209" y="4771743"/>
            <a:ext cx="52511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2017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2204211" y="4762218"/>
            <a:ext cx="52511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2022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3317883" y="4762218"/>
            <a:ext cx="52511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2027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727149" y="2950899"/>
            <a:ext cx="976223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000000"/>
                </a:solidFill>
                <a:latin typeface="Arial"/>
              </a:rPr>
              <a:t>Chocolate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727652" y="3221557"/>
            <a:ext cx="1361913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000000"/>
                </a:solidFill>
                <a:latin typeface="Arial"/>
              </a:rPr>
              <a:t>Dark Chocolate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1157534" y="4437044"/>
            <a:ext cx="56025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12 B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2189484" y="4371461"/>
            <a:ext cx="55456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15.5B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3340035" y="4151333"/>
            <a:ext cx="60190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41 B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1109475" y="3902382"/>
            <a:ext cx="58257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5D2C83"/>
                </a:solidFill>
                <a:latin typeface="Arial Bold"/>
              </a:rPr>
              <a:t>118B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2142161" y="3505092"/>
            <a:ext cx="68434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5D2C83"/>
                </a:solidFill>
                <a:latin typeface="Arial Bold"/>
              </a:rPr>
              <a:t>155.7B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3303017" y="2730083"/>
            <a:ext cx="63891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>
                <a:solidFill>
                  <a:srgbClr val="5D2C83"/>
                </a:solidFill>
                <a:latin typeface="Arial Bold"/>
              </a:rPr>
              <a:t>237B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7927482" y="2274434"/>
            <a:ext cx="4429402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The Ask : First Choice of Dark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13535855" y="2230208"/>
            <a:ext cx="3671981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Previous Round Recap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7761048" y="3317767"/>
            <a:ext cx="4809523" cy="46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1663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</a:rPr>
              <a:t>What can Bournville do to build long term competitive advantage across 4Ps?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7761048" y="3898792"/>
            <a:ext cx="434787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51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</a:rPr>
              <a:t>R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esources that organization needs to invest for an end-to-end implementation.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7789623" y="4473244"/>
            <a:ext cx="393749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51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</a:rPr>
              <a:t>Generate 10x Revenue in the timelime of 3 years.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12819455" y="4270396"/>
            <a:ext cx="4902262" cy="75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03"/>
              </a:lnSpc>
              <a:buFont typeface="Arial"/>
              <a:buChar char="•"/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Utilize existing distribution channels &amp; implement a marketing campaign that includes advertising, influencers &amp; in-store engagement.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12812447" y="2670875"/>
            <a:ext cx="4840749" cy="51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03"/>
              </a:lnSpc>
              <a:buFont typeface="Arial"/>
              <a:buChar char="•"/>
            </a:pPr>
            <a:r>
              <a:rPr lang="en-US" sz="1599" strike="noStrike">
                <a:solidFill>
                  <a:srgbClr val="000000"/>
                </a:solidFill>
                <a:latin typeface="Arial"/>
              </a:rPr>
              <a:t>The proposed strategy for Bournville was to promote it as a stress-relieving dark chocolate.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12812447" y="3289294"/>
            <a:ext cx="4639474" cy="51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03"/>
              </a:lnSpc>
              <a:buFont typeface="Arial"/>
              <a:buChar char="•"/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Emphasize on the psychoactive ingredients &amp; flavonoids present in dark chocolate.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12126604" y="6735829"/>
            <a:ext cx="1386857" cy="2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19"/>
              </a:lnSpc>
              <a:spcBef>
                <a:spcPct val="0"/>
              </a:spcBef>
            </a:pP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Existing SKU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16534823" y="6620313"/>
            <a:ext cx="105641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1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Arial"/>
              </a:rPr>
              <a:t>Customer Confusion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12812447" y="3919849"/>
            <a:ext cx="5242296" cy="2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519"/>
              </a:lnSpc>
              <a:buFont typeface="Arial"/>
              <a:buChar char="•"/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This involves introducing 15gm bite priced at 10Rs. 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7675305" y="7994203"/>
            <a:ext cx="161080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9"/>
              </a:lnSpc>
              <a:spcBef>
                <a:spcPct val="0"/>
              </a:spcBef>
            </a:pPr>
            <a:r>
              <a:rPr lang="en-US" sz="1599" dirty="0" err="1">
                <a:solidFill>
                  <a:srgbClr val="000000"/>
                </a:solidFill>
                <a:latin typeface="Arial"/>
              </a:rPr>
              <a:t>Bournville</a:t>
            </a:r>
            <a:r>
              <a:rPr lang="en-US" sz="1599" dirty="0">
                <a:solidFill>
                  <a:srgbClr val="000000"/>
                </a:solidFill>
                <a:latin typeface="Arial"/>
              </a:rPr>
              <a:t> First Choice of Dark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9821326" y="6629631"/>
            <a:ext cx="1743272" cy="45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5"/>
              </a:lnSpc>
            </a:pPr>
            <a:r>
              <a:rPr lang="en-US" sz="1599">
                <a:solidFill>
                  <a:srgbClr val="000000"/>
                </a:solidFill>
                <a:latin typeface="Arial"/>
              </a:rPr>
              <a:t>Expand Bournville Brand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10064330" y="9317396"/>
            <a:ext cx="1305220" cy="43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3"/>
              </a:lnSpc>
            </a:pPr>
            <a:r>
              <a:rPr lang="en-US" sz="1599">
                <a:solidFill>
                  <a:srgbClr val="000000"/>
                </a:solidFill>
                <a:latin typeface="Arial"/>
              </a:rPr>
              <a:t>Grow Dark Segment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12727507" y="9307905"/>
            <a:ext cx="114575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1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"/>
              </a:rPr>
              <a:t>Low Sugar &amp; Healthy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15392294" y="9438958"/>
            <a:ext cx="2205007" cy="2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1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Arial"/>
              </a:rPr>
              <a:t>Cannibalize Dairy milk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14188219" y="6643394"/>
            <a:ext cx="118908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9"/>
              </a:lnSpc>
              <a:spcBef>
                <a:spcPct val="0"/>
              </a:spcBef>
            </a:pP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Fresh Campaigns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10213940" y="8063758"/>
            <a:ext cx="1043348" cy="2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1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"/>
              </a:rPr>
              <a:t>New 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SKU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12217311" y="7474522"/>
            <a:ext cx="109532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"/>
              </a:rPr>
              <a:t>Existing Customers</a:t>
            </a:r>
          </a:p>
        </p:txBody>
      </p:sp>
      <p:grpSp>
        <p:nvGrpSpPr>
          <p:cNvPr id="186" name="Group 186"/>
          <p:cNvGrpSpPr/>
          <p:nvPr/>
        </p:nvGrpSpPr>
        <p:grpSpPr>
          <a:xfrm>
            <a:off x="16219575" y="7923655"/>
            <a:ext cx="1232346" cy="425229"/>
            <a:chOff x="0" y="0"/>
            <a:chExt cx="324568" cy="111995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324568" cy="111995"/>
            </a:xfrm>
            <a:custGeom>
              <a:avLst/>
              <a:gdLst/>
              <a:ahLst/>
              <a:cxnLst/>
              <a:rect l="l" t="t" r="r" b="b"/>
              <a:pathLst>
                <a:path w="324568" h="111995">
                  <a:moveTo>
                    <a:pt x="0" y="0"/>
                  </a:moveTo>
                  <a:lnTo>
                    <a:pt x="324568" y="0"/>
                  </a:lnTo>
                  <a:lnTo>
                    <a:pt x="324568" y="111995"/>
                  </a:lnTo>
                  <a:lnTo>
                    <a:pt x="0" y="111995"/>
                  </a:ln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8" name="TextBox 188"/>
            <p:cNvSpPr txBox="1"/>
            <p:nvPr/>
          </p:nvSpPr>
          <p:spPr>
            <a:xfrm>
              <a:off x="0" y="-9525"/>
              <a:ext cx="324568" cy="121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89" name="TextBox 189"/>
          <p:cNvSpPr txBox="1"/>
          <p:nvPr/>
        </p:nvSpPr>
        <p:spPr>
          <a:xfrm>
            <a:off x="16290757" y="8076324"/>
            <a:ext cx="1033589" cy="2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2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Solution!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12169785" y="8408753"/>
            <a:ext cx="119037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"/>
              </a:rPr>
              <a:t>Customer Acquisition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13994761" y="8424574"/>
            <a:ext cx="106911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Barriers of Purchase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11535480" y="9070707"/>
            <a:ext cx="1098199" cy="37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9"/>
              </a:lnSpc>
            </a:pPr>
            <a:r>
              <a:rPr lang="en-US" sz="1499">
                <a:solidFill>
                  <a:srgbClr val="000000"/>
                </a:solidFill>
                <a:latin typeface="Arial"/>
              </a:rPr>
              <a:t>Best way to promote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13924989" y="9563623"/>
            <a:ext cx="1179238" cy="37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9"/>
              </a:lnSpc>
              <a:spcBef>
                <a:spcPct val="0"/>
              </a:spcBef>
            </a:pPr>
            <a:r>
              <a:rPr lang="en-US" sz="1499" u="none" strike="noStrike" dirty="0">
                <a:solidFill>
                  <a:srgbClr val="000000"/>
                </a:solidFill>
                <a:latin typeface="Arial"/>
              </a:rPr>
              <a:t> Chocolate Sales 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15421532" y="6525858"/>
            <a:ext cx="960852" cy="23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9"/>
              </a:lnSpc>
            </a:pPr>
            <a:r>
              <a:rPr lang="en-US" sz="1499">
                <a:solidFill>
                  <a:srgbClr val="000000"/>
                </a:solidFill>
                <a:latin typeface="Arial"/>
              </a:rPr>
              <a:t>Can result </a:t>
            </a:r>
          </a:p>
        </p:txBody>
      </p:sp>
      <p:sp>
        <p:nvSpPr>
          <p:cNvPr id="195" name="TextBox 195"/>
          <p:cNvSpPr txBox="1"/>
          <p:nvPr/>
        </p:nvSpPr>
        <p:spPr>
          <a:xfrm>
            <a:off x="13900926" y="9136455"/>
            <a:ext cx="1331895" cy="33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9"/>
              </a:lnSpc>
              <a:spcBef>
                <a:spcPct val="0"/>
              </a:spcBef>
            </a:pPr>
            <a:r>
              <a:rPr lang="en-US" sz="1499" u="none" strike="noStrike" dirty="0">
                <a:solidFill>
                  <a:srgbClr val="000000"/>
                </a:solidFill>
                <a:latin typeface="Arial"/>
              </a:rPr>
              <a:t>Double-Edged Sword</a:t>
            </a:r>
          </a:p>
        </p:txBody>
      </p:sp>
      <p:grpSp>
        <p:nvGrpSpPr>
          <p:cNvPr id="196" name="Group 196"/>
          <p:cNvGrpSpPr/>
          <p:nvPr/>
        </p:nvGrpSpPr>
        <p:grpSpPr>
          <a:xfrm>
            <a:off x="16746167" y="7353300"/>
            <a:ext cx="734348" cy="189503"/>
            <a:chOff x="0" y="0"/>
            <a:chExt cx="979131" cy="252670"/>
          </a:xfrm>
        </p:grpSpPr>
        <p:grpSp>
          <p:nvGrpSpPr>
            <p:cNvPr id="197" name="Group 197"/>
            <p:cNvGrpSpPr/>
            <p:nvPr/>
          </p:nvGrpSpPr>
          <p:grpSpPr>
            <a:xfrm>
              <a:off x="0" y="40356"/>
              <a:ext cx="172068" cy="172068"/>
              <a:chOff x="0" y="0"/>
              <a:chExt cx="812800" cy="8128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A23BB">
                      <a:alpha val="100000"/>
                    </a:srgbClr>
                  </a:gs>
                  <a:gs pos="100000">
                    <a:srgbClr val="4A1C8E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99" name="TextBox 19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200" name="TextBox 200"/>
            <p:cNvSpPr txBox="1"/>
            <p:nvPr/>
          </p:nvSpPr>
          <p:spPr>
            <a:xfrm>
              <a:off x="297386" y="-9525"/>
              <a:ext cx="681745" cy="262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329"/>
                </a:lnSpc>
              </a:pPr>
              <a:r>
                <a:rPr lang="en-US" sz="1254">
                  <a:solidFill>
                    <a:srgbClr val="000000"/>
                  </a:solidFill>
                  <a:latin typeface="Arial"/>
                </a:rPr>
                <a:t>Focus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16746167" y="7559854"/>
            <a:ext cx="734348" cy="189503"/>
            <a:chOff x="0" y="0"/>
            <a:chExt cx="979131" cy="252670"/>
          </a:xfrm>
        </p:grpSpPr>
        <p:grpSp>
          <p:nvGrpSpPr>
            <p:cNvPr id="202" name="Group 202"/>
            <p:cNvGrpSpPr/>
            <p:nvPr/>
          </p:nvGrpSpPr>
          <p:grpSpPr>
            <a:xfrm>
              <a:off x="0" y="29656"/>
              <a:ext cx="172068" cy="172068"/>
              <a:chOff x="0" y="0"/>
              <a:chExt cx="812800" cy="81280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860808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04" name="TextBox 20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205" name="TextBox 205"/>
            <p:cNvSpPr txBox="1"/>
            <p:nvPr/>
          </p:nvSpPr>
          <p:spPr>
            <a:xfrm>
              <a:off x="297386" y="-9525"/>
              <a:ext cx="681745" cy="262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329"/>
                </a:lnSpc>
              </a:pPr>
              <a:r>
                <a:rPr lang="en-US" sz="1254">
                  <a:solidFill>
                    <a:srgbClr val="000000"/>
                  </a:solidFill>
                  <a:latin typeface="Arial"/>
                </a:rPr>
                <a:t>Avoid</a:t>
              </a:r>
            </a:p>
          </p:txBody>
        </p:sp>
      </p:grpSp>
      <p:sp>
        <p:nvSpPr>
          <p:cNvPr id="206" name="TextBox 206"/>
          <p:cNvSpPr txBox="1"/>
          <p:nvPr/>
        </p:nvSpPr>
        <p:spPr>
          <a:xfrm>
            <a:off x="897944" y="5105118"/>
            <a:ext cx="3137645" cy="4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1"/>
              </a:lnSpc>
            </a:pPr>
            <a:r>
              <a:rPr lang="en-US" sz="1599">
                <a:solidFill>
                  <a:srgbClr val="000000"/>
                </a:solidFill>
                <a:latin typeface="Arial"/>
              </a:rPr>
              <a:t>Dark is </a:t>
            </a:r>
            <a:r>
              <a:rPr lang="en-US" sz="1599">
                <a:solidFill>
                  <a:srgbClr val="000000"/>
                </a:solidFill>
                <a:latin typeface="Arial Bold"/>
              </a:rPr>
              <a:t>10%</a:t>
            </a:r>
            <a:r>
              <a:rPr lang="en-US" sz="1599">
                <a:solidFill>
                  <a:srgbClr val="000000"/>
                </a:solidFill>
                <a:latin typeface="Arial"/>
              </a:rPr>
              <a:t> of Indian Chocolate Market - </a:t>
            </a:r>
            <a:r>
              <a:rPr lang="en-US" sz="1599">
                <a:solidFill>
                  <a:srgbClr val="000000"/>
                </a:solidFill>
                <a:latin typeface="Arial Bold"/>
              </a:rPr>
              <a:t>Economic Times </a:t>
            </a:r>
            <a:r>
              <a:rPr lang="en-US" sz="1599">
                <a:solidFill>
                  <a:srgbClr val="000000"/>
                </a:solidFill>
                <a:latin typeface="Arial"/>
              </a:rPr>
              <a:t>2023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2162153" y="2857458"/>
            <a:ext cx="414099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Arial"/>
              </a:rPr>
              <a:t>(In ₹)</a:t>
            </a:r>
          </a:p>
        </p:txBody>
      </p:sp>
      <p:sp>
        <p:nvSpPr>
          <p:cNvPr id="208" name="TextBox 208"/>
          <p:cNvSpPr txBox="1"/>
          <p:nvPr/>
        </p:nvSpPr>
        <p:spPr>
          <a:xfrm>
            <a:off x="4055619" y="4422881"/>
            <a:ext cx="308079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Dark Chocolate segment growing at 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2x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that of chocolate segment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 as outlined in the case. </a:t>
            </a:r>
          </a:p>
        </p:txBody>
      </p:sp>
      <p:sp>
        <p:nvSpPr>
          <p:cNvPr id="209" name="TextBox 209"/>
          <p:cNvSpPr txBox="1"/>
          <p:nvPr/>
        </p:nvSpPr>
        <p:spPr>
          <a:xfrm>
            <a:off x="1748708" y="240899"/>
            <a:ext cx="8809673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Arial Bold"/>
              </a:rPr>
              <a:t>Understanding the Market </a:t>
            </a:r>
          </a:p>
        </p:txBody>
      </p:sp>
      <p:sp>
        <p:nvSpPr>
          <p:cNvPr id="210" name="TextBox 210"/>
          <p:cNvSpPr txBox="1"/>
          <p:nvPr/>
        </p:nvSpPr>
        <p:spPr>
          <a:xfrm>
            <a:off x="956930" y="241350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1</a:t>
            </a:r>
          </a:p>
        </p:txBody>
      </p:sp>
      <p:grpSp>
        <p:nvGrpSpPr>
          <p:cNvPr id="211" name="Group 211"/>
          <p:cNvGrpSpPr/>
          <p:nvPr/>
        </p:nvGrpSpPr>
        <p:grpSpPr>
          <a:xfrm>
            <a:off x="944042" y="1353206"/>
            <a:ext cx="5548232" cy="778353"/>
            <a:chOff x="0" y="0"/>
            <a:chExt cx="1461263" cy="204998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1461263" cy="204998"/>
            </a:xfrm>
            <a:custGeom>
              <a:avLst/>
              <a:gdLst/>
              <a:ahLst/>
              <a:cxnLst/>
              <a:rect l="l" t="t" r="r" b="b"/>
              <a:pathLst>
                <a:path w="1461263" h="204998">
                  <a:moveTo>
                    <a:pt x="27908" y="0"/>
                  </a:moveTo>
                  <a:lnTo>
                    <a:pt x="1433355" y="0"/>
                  </a:lnTo>
                  <a:cubicBezTo>
                    <a:pt x="1448768" y="0"/>
                    <a:pt x="1461263" y="12495"/>
                    <a:pt x="1461263" y="27908"/>
                  </a:cubicBezTo>
                  <a:lnTo>
                    <a:pt x="1461263" y="177091"/>
                  </a:lnTo>
                  <a:cubicBezTo>
                    <a:pt x="1461263" y="192504"/>
                    <a:pt x="1448768" y="204998"/>
                    <a:pt x="1433355" y="204998"/>
                  </a:cubicBezTo>
                  <a:lnTo>
                    <a:pt x="27908" y="204998"/>
                  </a:lnTo>
                  <a:cubicBezTo>
                    <a:pt x="12495" y="204998"/>
                    <a:pt x="0" y="192504"/>
                    <a:pt x="0" y="177091"/>
                  </a:cubicBezTo>
                  <a:lnTo>
                    <a:pt x="0" y="27908"/>
                  </a:lnTo>
                  <a:cubicBezTo>
                    <a:pt x="0" y="12495"/>
                    <a:pt x="12495" y="0"/>
                    <a:pt x="279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3" name="TextBox 213"/>
            <p:cNvSpPr txBox="1"/>
            <p:nvPr/>
          </p:nvSpPr>
          <p:spPr>
            <a:xfrm>
              <a:off x="0" y="-9525"/>
              <a:ext cx="1461263" cy="214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7927482" y="1356605"/>
            <a:ext cx="9630235" cy="778353"/>
            <a:chOff x="0" y="0"/>
            <a:chExt cx="2536358" cy="204998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2536358" cy="204998"/>
            </a:xfrm>
            <a:custGeom>
              <a:avLst/>
              <a:gdLst/>
              <a:ahLst/>
              <a:cxnLst/>
              <a:rect l="l" t="t" r="r" b="b"/>
              <a:pathLst>
                <a:path w="2536358" h="204998">
                  <a:moveTo>
                    <a:pt x="16078" y="0"/>
                  </a:moveTo>
                  <a:lnTo>
                    <a:pt x="2520280" y="0"/>
                  </a:lnTo>
                  <a:cubicBezTo>
                    <a:pt x="2524544" y="0"/>
                    <a:pt x="2528634" y="1694"/>
                    <a:pt x="2531649" y="4709"/>
                  </a:cubicBezTo>
                  <a:cubicBezTo>
                    <a:pt x="2534664" y="7725"/>
                    <a:pt x="2536358" y="11814"/>
                    <a:pt x="2536358" y="16078"/>
                  </a:cubicBezTo>
                  <a:lnTo>
                    <a:pt x="2536358" y="188920"/>
                  </a:lnTo>
                  <a:cubicBezTo>
                    <a:pt x="2536358" y="193184"/>
                    <a:pt x="2534664" y="197274"/>
                    <a:pt x="2531649" y="200289"/>
                  </a:cubicBezTo>
                  <a:cubicBezTo>
                    <a:pt x="2528634" y="203304"/>
                    <a:pt x="2524544" y="204998"/>
                    <a:pt x="2520280" y="204998"/>
                  </a:cubicBezTo>
                  <a:lnTo>
                    <a:pt x="16078" y="204998"/>
                  </a:lnTo>
                  <a:cubicBezTo>
                    <a:pt x="11814" y="204998"/>
                    <a:pt x="7725" y="203304"/>
                    <a:pt x="4709" y="200289"/>
                  </a:cubicBezTo>
                  <a:cubicBezTo>
                    <a:pt x="1694" y="197274"/>
                    <a:pt x="0" y="193184"/>
                    <a:pt x="0" y="188920"/>
                  </a:cubicBezTo>
                  <a:lnTo>
                    <a:pt x="0" y="16078"/>
                  </a:lnTo>
                  <a:cubicBezTo>
                    <a:pt x="0" y="11814"/>
                    <a:pt x="1694" y="7725"/>
                    <a:pt x="4709" y="4709"/>
                  </a:cubicBezTo>
                  <a:cubicBezTo>
                    <a:pt x="7725" y="1694"/>
                    <a:pt x="11814" y="0"/>
                    <a:pt x="160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6" name="TextBox 216"/>
            <p:cNvSpPr txBox="1"/>
            <p:nvPr/>
          </p:nvSpPr>
          <p:spPr>
            <a:xfrm>
              <a:off x="0" y="-9525"/>
              <a:ext cx="2536358" cy="214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7" name="Group 217"/>
          <p:cNvGrpSpPr/>
          <p:nvPr/>
        </p:nvGrpSpPr>
        <p:grpSpPr>
          <a:xfrm>
            <a:off x="8827645" y="5610820"/>
            <a:ext cx="7654881" cy="778353"/>
            <a:chOff x="0" y="0"/>
            <a:chExt cx="2016100" cy="204998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2016100" cy="204998"/>
            </a:xfrm>
            <a:custGeom>
              <a:avLst/>
              <a:gdLst/>
              <a:ahLst/>
              <a:cxnLst/>
              <a:rect l="l" t="t" r="r" b="b"/>
              <a:pathLst>
                <a:path w="2016100" h="204998">
                  <a:moveTo>
                    <a:pt x="20227" y="0"/>
                  </a:moveTo>
                  <a:lnTo>
                    <a:pt x="1995873" y="0"/>
                  </a:lnTo>
                  <a:cubicBezTo>
                    <a:pt x="2007044" y="0"/>
                    <a:pt x="2016100" y="9056"/>
                    <a:pt x="2016100" y="20227"/>
                  </a:cubicBezTo>
                  <a:lnTo>
                    <a:pt x="2016100" y="184771"/>
                  </a:lnTo>
                  <a:cubicBezTo>
                    <a:pt x="2016100" y="195942"/>
                    <a:pt x="2007044" y="204998"/>
                    <a:pt x="1995873" y="204998"/>
                  </a:cubicBezTo>
                  <a:lnTo>
                    <a:pt x="20227" y="204998"/>
                  </a:lnTo>
                  <a:cubicBezTo>
                    <a:pt x="9056" y="204998"/>
                    <a:pt x="0" y="195942"/>
                    <a:pt x="0" y="184771"/>
                  </a:cubicBezTo>
                  <a:lnTo>
                    <a:pt x="0" y="20227"/>
                  </a:lnTo>
                  <a:cubicBezTo>
                    <a:pt x="0" y="9056"/>
                    <a:pt x="9056" y="0"/>
                    <a:pt x="202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9" name="TextBox 219"/>
            <p:cNvSpPr txBox="1"/>
            <p:nvPr/>
          </p:nvSpPr>
          <p:spPr>
            <a:xfrm>
              <a:off x="0" y="-9525"/>
              <a:ext cx="2016100" cy="214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0" name="TextBox 220"/>
          <p:cNvSpPr txBox="1"/>
          <p:nvPr/>
        </p:nvSpPr>
        <p:spPr>
          <a:xfrm>
            <a:off x="820066" y="1369473"/>
            <a:ext cx="5636497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Market Landscape</a:t>
            </a:r>
          </a:p>
        </p:txBody>
      </p:sp>
      <p:sp>
        <p:nvSpPr>
          <p:cNvPr id="221" name="TextBox 221"/>
          <p:cNvSpPr txBox="1"/>
          <p:nvPr/>
        </p:nvSpPr>
        <p:spPr>
          <a:xfrm>
            <a:off x="7854303" y="1390319"/>
            <a:ext cx="977436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Understanding The Problem Statement</a:t>
            </a:r>
          </a:p>
        </p:txBody>
      </p:sp>
      <p:sp>
        <p:nvSpPr>
          <p:cNvPr id="222" name="TextBox 222"/>
          <p:cNvSpPr txBox="1"/>
          <p:nvPr/>
        </p:nvSpPr>
        <p:spPr>
          <a:xfrm>
            <a:off x="9135737" y="5631535"/>
            <a:ext cx="6974100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Understanding The Options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2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0056" y="875568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4747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6954" y="549253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99999" y="-4582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67653" y="296742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57118" y="65110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5691" y="799809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98037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36436" y="10287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89464" y="-25167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03143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27204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18957" y="51435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991349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55654" y="81174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45505" y="-81283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12593" y="248443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39890" y="578169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804441" y="89153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39749" y="742840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940445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33064" y="135660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981699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524247" y="446098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27149" y="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300718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259349" y="44228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320116" y="194555"/>
            <a:ext cx="11437872" cy="1019426"/>
            <a:chOff x="0" y="0"/>
            <a:chExt cx="3012444" cy="2684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12444" cy="268491"/>
            </a:xfrm>
            <a:custGeom>
              <a:avLst/>
              <a:gdLst/>
              <a:ahLst/>
              <a:cxnLst/>
              <a:rect l="l" t="t" r="r" b="b"/>
              <a:pathLst>
                <a:path w="3012444" h="268491">
                  <a:moveTo>
                    <a:pt x="13537" y="0"/>
                  </a:moveTo>
                  <a:lnTo>
                    <a:pt x="2998906" y="0"/>
                  </a:lnTo>
                  <a:cubicBezTo>
                    <a:pt x="3006383" y="0"/>
                    <a:pt x="3012444" y="6061"/>
                    <a:pt x="3012444" y="13537"/>
                  </a:cubicBezTo>
                  <a:lnTo>
                    <a:pt x="3012444" y="254953"/>
                  </a:lnTo>
                  <a:cubicBezTo>
                    <a:pt x="3012444" y="258544"/>
                    <a:pt x="3011018" y="261987"/>
                    <a:pt x="3008479" y="264526"/>
                  </a:cubicBezTo>
                  <a:cubicBezTo>
                    <a:pt x="3005940" y="267064"/>
                    <a:pt x="3002497" y="268491"/>
                    <a:pt x="2998906" y="268491"/>
                  </a:cubicBezTo>
                  <a:lnTo>
                    <a:pt x="13537" y="268491"/>
                  </a:lnTo>
                  <a:cubicBezTo>
                    <a:pt x="9947" y="268491"/>
                    <a:pt x="6504" y="267064"/>
                    <a:pt x="3965" y="264526"/>
                  </a:cubicBezTo>
                  <a:cubicBezTo>
                    <a:pt x="1426" y="261987"/>
                    <a:pt x="0" y="258544"/>
                    <a:pt x="0" y="254953"/>
                  </a:cubicBezTo>
                  <a:lnTo>
                    <a:pt x="0" y="13537"/>
                  </a:lnTo>
                  <a:cubicBezTo>
                    <a:pt x="0" y="9947"/>
                    <a:pt x="1426" y="6504"/>
                    <a:pt x="3965" y="3965"/>
                  </a:cubicBezTo>
                  <a:cubicBezTo>
                    <a:pt x="6504" y="1426"/>
                    <a:pt x="9947" y="0"/>
                    <a:pt x="13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012444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223695" y="5587576"/>
            <a:ext cx="10781287" cy="4442389"/>
            <a:chOff x="0" y="0"/>
            <a:chExt cx="2839516" cy="117001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839516" cy="1170012"/>
            </a:xfrm>
            <a:custGeom>
              <a:avLst/>
              <a:gdLst/>
              <a:ahLst/>
              <a:cxnLst/>
              <a:rect l="l" t="t" r="r" b="b"/>
              <a:pathLst>
                <a:path w="2839516" h="1170012">
                  <a:moveTo>
                    <a:pt x="14362" y="0"/>
                  </a:moveTo>
                  <a:lnTo>
                    <a:pt x="2825154" y="0"/>
                  </a:lnTo>
                  <a:cubicBezTo>
                    <a:pt x="2828963" y="0"/>
                    <a:pt x="2832616" y="1513"/>
                    <a:pt x="2835309" y="4206"/>
                  </a:cubicBezTo>
                  <a:cubicBezTo>
                    <a:pt x="2838003" y="6900"/>
                    <a:pt x="2839516" y="10553"/>
                    <a:pt x="2839516" y="14362"/>
                  </a:cubicBezTo>
                  <a:lnTo>
                    <a:pt x="2839516" y="1155650"/>
                  </a:lnTo>
                  <a:cubicBezTo>
                    <a:pt x="2839516" y="1159459"/>
                    <a:pt x="2838003" y="1163112"/>
                    <a:pt x="2835309" y="1165806"/>
                  </a:cubicBezTo>
                  <a:cubicBezTo>
                    <a:pt x="2832616" y="1168499"/>
                    <a:pt x="2828963" y="1170012"/>
                    <a:pt x="2825154" y="1170012"/>
                  </a:cubicBezTo>
                  <a:lnTo>
                    <a:pt x="14362" y="1170012"/>
                  </a:lnTo>
                  <a:cubicBezTo>
                    <a:pt x="10553" y="1170012"/>
                    <a:pt x="6900" y="1168499"/>
                    <a:pt x="4206" y="1165806"/>
                  </a:cubicBezTo>
                  <a:cubicBezTo>
                    <a:pt x="1513" y="1163112"/>
                    <a:pt x="0" y="1159459"/>
                    <a:pt x="0" y="1155650"/>
                  </a:cubicBezTo>
                  <a:lnTo>
                    <a:pt x="0" y="14362"/>
                  </a:lnTo>
                  <a:cubicBezTo>
                    <a:pt x="0" y="10553"/>
                    <a:pt x="1513" y="6900"/>
                    <a:pt x="4206" y="4206"/>
                  </a:cubicBezTo>
                  <a:cubicBezTo>
                    <a:pt x="6900" y="1513"/>
                    <a:pt x="10553" y="0"/>
                    <a:pt x="1436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2839516" cy="1217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6071214" y="262115"/>
            <a:ext cx="2401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3034213" y="201453"/>
            <a:ext cx="873854" cy="1019426"/>
            <a:chOff x="0" y="0"/>
            <a:chExt cx="230151" cy="26849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069992" y="201453"/>
            <a:ext cx="873854" cy="1019426"/>
            <a:chOff x="0" y="0"/>
            <a:chExt cx="230151" cy="26849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140166" y="201453"/>
            <a:ext cx="873854" cy="1019426"/>
            <a:chOff x="0" y="0"/>
            <a:chExt cx="230151" cy="26849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191289" y="201453"/>
            <a:ext cx="873854" cy="1019426"/>
            <a:chOff x="0" y="0"/>
            <a:chExt cx="230151" cy="2684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7227764" y="201453"/>
            <a:ext cx="873854" cy="1019426"/>
            <a:chOff x="0" y="0"/>
            <a:chExt cx="230151" cy="26849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10635581" y="6813452"/>
            <a:ext cx="1731331" cy="1126987"/>
          </a:xfrm>
          <a:custGeom>
            <a:avLst/>
            <a:gdLst/>
            <a:ahLst/>
            <a:cxnLst/>
            <a:rect l="l" t="t" r="r" b="b"/>
            <a:pathLst>
              <a:path w="1731331" h="1126987">
                <a:moveTo>
                  <a:pt x="0" y="0"/>
                </a:moveTo>
                <a:lnTo>
                  <a:pt x="1731331" y="0"/>
                </a:lnTo>
                <a:lnTo>
                  <a:pt x="1731331" y="1126987"/>
                </a:lnTo>
                <a:lnTo>
                  <a:pt x="0" y="1126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00" t="-124166" r="-29337" b="-6321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53" name="Freeform 53"/>
          <p:cNvSpPr/>
          <p:nvPr/>
        </p:nvSpPr>
        <p:spPr>
          <a:xfrm>
            <a:off x="10682686" y="8567544"/>
            <a:ext cx="1705342" cy="1098762"/>
          </a:xfrm>
          <a:custGeom>
            <a:avLst/>
            <a:gdLst/>
            <a:ahLst/>
            <a:cxnLst/>
            <a:rect l="l" t="t" r="r" b="b"/>
            <a:pathLst>
              <a:path w="1705342" h="1098762">
                <a:moveTo>
                  <a:pt x="0" y="0"/>
                </a:moveTo>
                <a:lnTo>
                  <a:pt x="1705342" y="0"/>
                </a:lnTo>
                <a:lnTo>
                  <a:pt x="1705342" y="1098762"/>
                </a:lnTo>
                <a:lnTo>
                  <a:pt x="0" y="1098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97" r="-6009" b="-20202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54" name="Freeform 54"/>
          <p:cNvSpPr/>
          <p:nvPr/>
        </p:nvSpPr>
        <p:spPr>
          <a:xfrm>
            <a:off x="12565722" y="8579744"/>
            <a:ext cx="1667492" cy="1086562"/>
          </a:xfrm>
          <a:custGeom>
            <a:avLst/>
            <a:gdLst/>
            <a:ahLst/>
            <a:cxnLst/>
            <a:rect l="l" t="t" r="r" b="b"/>
            <a:pathLst>
              <a:path w="1667492" h="1086562">
                <a:moveTo>
                  <a:pt x="0" y="0"/>
                </a:moveTo>
                <a:lnTo>
                  <a:pt x="1667492" y="0"/>
                </a:lnTo>
                <a:lnTo>
                  <a:pt x="1667492" y="1086562"/>
                </a:lnTo>
                <a:lnTo>
                  <a:pt x="0" y="1086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303" t="-53300" r="-11722" b="-129128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55" name="Freeform 55"/>
          <p:cNvSpPr/>
          <p:nvPr/>
        </p:nvSpPr>
        <p:spPr>
          <a:xfrm>
            <a:off x="12555767" y="6813452"/>
            <a:ext cx="1659366" cy="1130026"/>
          </a:xfrm>
          <a:custGeom>
            <a:avLst/>
            <a:gdLst/>
            <a:ahLst/>
            <a:cxnLst/>
            <a:rect l="l" t="t" r="r" b="b"/>
            <a:pathLst>
              <a:path w="1659366" h="1130026">
                <a:moveTo>
                  <a:pt x="0" y="0"/>
                </a:moveTo>
                <a:lnTo>
                  <a:pt x="1659366" y="0"/>
                </a:lnTo>
                <a:lnTo>
                  <a:pt x="1659366" y="1130026"/>
                </a:lnTo>
                <a:lnTo>
                  <a:pt x="0" y="1130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1456" r="-25800" b="-64848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56" name="TextBox 56"/>
          <p:cNvSpPr txBox="1"/>
          <p:nvPr/>
        </p:nvSpPr>
        <p:spPr>
          <a:xfrm>
            <a:off x="14101860" y="2406718"/>
            <a:ext cx="4032143" cy="43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Arial"/>
              </a:rPr>
              <a:t>Focus Group Discussion: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339749" y="1704794"/>
            <a:ext cx="6591457" cy="8325171"/>
            <a:chOff x="0" y="0"/>
            <a:chExt cx="1736022" cy="219263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736022" cy="2192638"/>
            </a:xfrm>
            <a:custGeom>
              <a:avLst/>
              <a:gdLst/>
              <a:ahLst/>
              <a:cxnLst/>
              <a:rect l="l" t="t" r="r" b="b"/>
              <a:pathLst>
                <a:path w="1736022" h="2192638">
                  <a:moveTo>
                    <a:pt x="23491" y="0"/>
                  </a:moveTo>
                  <a:lnTo>
                    <a:pt x="1712531" y="0"/>
                  </a:lnTo>
                  <a:cubicBezTo>
                    <a:pt x="1718761" y="0"/>
                    <a:pt x="1724736" y="2475"/>
                    <a:pt x="1729141" y="6880"/>
                  </a:cubicBezTo>
                  <a:cubicBezTo>
                    <a:pt x="1733547" y="11286"/>
                    <a:pt x="1736022" y="17261"/>
                    <a:pt x="1736022" y="23491"/>
                  </a:cubicBezTo>
                  <a:lnTo>
                    <a:pt x="1736022" y="2169147"/>
                  </a:lnTo>
                  <a:cubicBezTo>
                    <a:pt x="1736022" y="2182120"/>
                    <a:pt x="1725504" y="2192638"/>
                    <a:pt x="1712531" y="2192638"/>
                  </a:cubicBezTo>
                  <a:lnTo>
                    <a:pt x="23491" y="2192638"/>
                  </a:lnTo>
                  <a:cubicBezTo>
                    <a:pt x="10517" y="2192638"/>
                    <a:pt x="0" y="2182120"/>
                    <a:pt x="0" y="2169147"/>
                  </a:cubicBezTo>
                  <a:lnTo>
                    <a:pt x="0" y="23491"/>
                  </a:lnTo>
                  <a:cubicBezTo>
                    <a:pt x="0" y="10517"/>
                    <a:pt x="10517" y="0"/>
                    <a:pt x="2349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9525"/>
              <a:ext cx="1736022" cy="2202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5999" y="3086690"/>
            <a:ext cx="3265198" cy="3265198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1177994" y="3816021"/>
            <a:ext cx="1781208" cy="1781208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332848" y="3988297"/>
            <a:ext cx="1471499" cy="1471499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>
            <a:off x="3354480" y="3606672"/>
            <a:ext cx="488714" cy="418650"/>
            <a:chOff x="0" y="0"/>
            <a:chExt cx="651619" cy="558200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350608"/>
              <a:ext cx="127072" cy="127072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A1C8E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0" y="89287"/>
              <a:ext cx="127072" cy="127072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736">
                      <a:alpha val="100000"/>
                    </a:srgbClr>
                  </a:gs>
                  <a:gs pos="100000">
                    <a:srgbClr val="F0B9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156635" y="-47625"/>
              <a:ext cx="459899" cy="328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32"/>
                </a:lnSpc>
              </a:pPr>
              <a:r>
                <a:rPr lang="en-US" sz="1409" dirty="0">
                  <a:solidFill>
                    <a:srgbClr val="000000"/>
                  </a:solidFill>
                  <a:latin typeface="Arial"/>
                </a:rPr>
                <a:t>Yes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91720" y="230126"/>
              <a:ext cx="459899" cy="328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32"/>
                </a:lnSpc>
              </a:pPr>
              <a:r>
                <a:rPr lang="en-US" sz="1409">
                  <a:solidFill>
                    <a:srgbClr val="000000"/>
                  </a:solidFill>
                  <a:latin typeface="Arial"/>
                </a:rPr>
                <a:t>No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896558" y="1382804"/>
            <a:ext cx="5462371" cy="778353"/>
            <a:chOff x="0" y="0"/>
            <a:chExt cx="1438649" cy="204998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438649" cy="204998"/>
            </a:xfrm>
            <a:custGeom>
              <a:avLst/>
              <a:gdLst/>
              <a:ahLst/>
              <a:cxnLst/>
              <a:rect l="l" t="t" r="r" b="b"/>
              <a:pathLst>
                <a:path w="1438649" h="204998">
                  <a:moveTo>
                    <a:pt x="28346" y="0"/>
                  </a:moveTo>
                  <a:lnTo>
                    <a:pt x="1410303" y="0"/>
                  </a:lnTo>
                  <a:cubicBezTo>
                    <a:pt x="1417821" y="0"/>
                    <a:pt x="1425031" y="2986"/>
                    <a:pt x="1430347" y="8302"/>
                  </a:cubicBezTo>
                  <a:cubicBezTo>
                    <a:pt x="1435663" y="13618"/>
                    <a:pt x="1438649" y="20828"/>
                    <a:pt x="1438649" y="28346"/>
                  </a:cubicBezTo>
                  <a:lnTo>
                    <a:pt x="1438649" y="176652"/>
                  </a:lnTo>
                  <a:cubicBezTo>
                    <a:pt x="1438649" y="184170"/>
                    <a:pt x="1435663" y="191380"/>
                    <a:pt x="1430347" y="196696"/>
                  </a:cubicBezTo>
                  <a:cubicBezTo>
                    <a:pt x="1425031" y="202012"/>
                    <a:pt x="1417821" y="204998"/>
                    <a:pt x="1410303" y="204998"/>
                  </a:cubicBezTo>
                  <a:lnTo>
                    <a:pt x="28346" y="204998"/>
                  </a:lnTo>
                  <a:cubicBezTo>
                    <a:pt x="20828" y="204998"/>
                    <a:pt x="13618" y="202012"/>
                    <a:pt x="8302" y="196696"/>
                  </a:cubicBezTo>
                  <a:cubicBezTo>
                    <a:pt x="2986" y="191380"/>
                    <a:pt x="0" y="184170"/>
                    <a:pt x="0" y="176652"/>
                  </a:cubicBezTo>
                  <a:lnTo>
                    <a:pt x="0" y="28346"/>
                  </a:lnTo>
                  <a:cubicBezTo>
                    <a:pt x="0" y="20828"/>
                    <a:pt x="2986" y="13618"/>
                    <a:pt x="8302" y="8302"/>
                  </a:cubicBezTo>
                  <a:cubicBezTo>
                    <a:pt x="13618" y="2986"/>
                    <a:pt x="20828" y="0"/>
                    <a:pt x="283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47625"/>
              <a:ext cx="1438649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9106945" y="5161404"/>
            <a:ext cx="7115609" cy="778287"/>
            <a:chOff x="0" y="0"/>
            <a:chExt cx="1874070" cy="204981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874070" cy="204981"/>
            </a:xfrm>
            <a:custGeom>
              <a:avLst/>
              <a:gdLst/>
              <a:ahLst/>
              <a:cxnLst/>
              <a:rect l="l" t="t" r="r" b="b"/>
              <a:pathLst>
                <a:path w="1874070" h="204981">
                  <a:moveTo>
                    <a:pt x="21760" y="0"/>
                  </a:moveTo>
                  <a:lnTo>
                    <a:pt x="1852310" y="0"/>
                  </a:lnTo>
                  <a:cubicBezTo>
                    <a:pt x="1858081" y="0"/>
                    <a:pt x="1863616" y="2293"/>
                    <a:pt x="1867696" y="6373"/>
                  </a:cubicBezTo>
                  <a:cubicBezTo>
                    <a:pt x="1871777" y="10454"/>
                    <a:pt x="1874070" y="15989"/>
                    <a:pt x="1874070" y="21760"/>
                  </a:cubicBezTo>
                  <a:lnTo>
                    <a:pt x="1874070" y="183221"/>
                  </a:lnTo>
                  <a:cubicBezTo>
                    <a:pt x="1874070" y="195238"/>
                    <a:pt x="1864327" y="204981"/>
                    <a:pt x="1852310" y="204981"/>
                  </a:cubicBezTo>
                  <a:lnTo>
                    <a:pt x="21760" y="204981"/>
                  </a:lnTo>
                  <a:cubicBezTo>
                    <a:pt x="9742" y="204981"/>
                    <a:pt x="0" y="195238"/>
                    <a:pt x="0" y="183221"/>
                  </a:cubicBezTo>
                  <a:lnTo>
                    <a:pt x="0" y="21760"/>
                  </a:lnTo>
                  <a:cubicBezTo>
                    <a:pt x="0" y="9742"/>
                    <a:pt x="9742" y="0"/>
                    <a:pt x="217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0" y="-47625"/>
              <a:ext cx="1874070" cy="252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9420730" y="5169221"/>
            <a:ext cx="6459980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>
                <a:solidFill>
                  <a:srgbClr val="FFFFFF"/>
                </a:solidFill>
                <a:latin typeface="Arial"/>
              </a:rPr>
              <a:t>Meeting The Stakeholders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7274105" y="1676336"/>
            <a:ext cx="10781287" cy="3331943"/>
            <a:chOff x="0" y="0"/>
            <a:chExt cx="2839516" cy="877549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2839516" cy="877549"/>
            </a:xfrm>
            <a:custGeom>
              <a:avLst/>
              <a:gdLst/>
              <a:ahLst/>
              <a:cxnLst/>
              <a:rect l="l" t="t" r="r" b="b"/>
              <a:pathLst>
                <a:path w="2839516" h="877549">
                  <a:moveTo>
                    <a:pt x="14362" y="0"/>
                  </a:moveTo>
                  <a:lnTo>
                    <a:pt x="2825154" y="0"/>
                  </a:lnTo>
                  <a:cubicBezTo>
                    <a:pt x="2828963" y="0"/>
                    <a:pt x="2832616" y="1513"/>
                    <a:pt x="2835309" y="4206"/>
                  </a:cubicBezTo>
                  <a:cubicBezTo>
                    <a:pt x="2838003" y="6900"/>
                    <a:pt x="2839516" y="10553"/>
                    <a:pt x="2839516" y="14362"/>
                  </a:cubicBezTo>
                  <a:lnTo>
                    <a:pt x="2839516" y="863187"/>
                  </a:lnTo>
                  <a:cubicBezTo>
                    <a:pt x="2839516" y="866996"/>
                    <a:pt x="2838003" y="870649"/>
                    <a:pt x="2835309" y="873342"/>
                  </a:cubicBezTo>
                  <a:cubicBezTo>
                    <a:pt x="2832616" y="876036"/>
                    <a:pt x="2828963" y="877549"/>
                    <a:pt x="2825154" y="877549"/>
                  </a:cubicBezTo>
                  <a:lnTo>
                    <a:pt x="14362" y="877549"/>
                  </a:lnTo>
                  <a:cubicBezTo>
                    <a:pt x="10553" y="877549"/>
                    <a:pt x="6900" y="876036"/>
                    <a:pt x="4206" y="873342"/>
                  </a:cubicBezTo>
                  <a:cubicBezTo>
                    <a:pt x="1513" y="870649"/>
                    <a:pt x="0" y="866996"/>
                    <a:pt x="0" y="863187"/>
                  </a:cubicBezTo>
                  <a:lnTo>
                    <a:pt x="0" y="14362"/>
                  </a:lnTo>
                  <a:cubicBezTo>
                    <a:pt x="0" y="10553"/>
                    <a:pt x="1513" y="6900"/>
                    <a:pt x="4206" y="4206"/>
                  </a:cubicBezTo>
                  <a:cubicBezTo>
                    <a:pt x="6900" y="1513"/>
                    <a:pt x="10553" y="0"/>
                    <a:pt x="1436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-9525"/>
              <a:ext cx="2839516" cy="887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9190575" y="1356605"/>
            <a:ext cx="7115609" cy="778353"/>
            <a:chOff x="0" y="0"/>
            <a:chExt cx="1874070" cy="204998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874070" cy="204998"/>
            </a:xfrm>
            <a:custGeom>
              <a:avLst/>
              <a:gdLst/>
              <a:ahLst/>
              <a:cxnLst/>
              <a:rect l="l" t="t" r="r" b="b"/>
              <a:pathLst>
                <a:path w="1874070" h="204998">
                  <a:moveTo>
                    <a:pt x="21760" y="0"/>
                  </a:moveTo>
                  <a:lnTo>
                    <a:pt x="1852310" y="0"/>
                  </a:lnTo>
                  <a:cubicBezTo>
                    <a:pt x="1858081" y="0"/>
                    <a:pt x="1863616" y="2293"/>
                    <a:pt x="1867696" y="6373"/>
                  </a:cubicBezTo>
                  <a:cubicBezTo>
                    <a:pt x="1871777" y="10454"/>
                    <a:pt x="1874070" y="15989"/>
                    <a:pt x="1874070" y="21760"/>
                  </a:cubicBezTo>
                  <a:lnTo>
                    <a:pt x="1874070" y="183238"/>
                  </a:lnTo>
                  <a:cubicBezTo>
                    <a:pt x="1874070" y="195256"/>
                    <a:pt x="1864327" y="204998"/>
                    <a:pt x="1852310" y="204998"/>
                  </a:cubicBezTo>
                  <a:lnTo>
                    <a:pt x="21760" y="204998"/>
                  </a:lnTo>
                  <a:cubicBezTo>
                    <a:pt x="9742" y="204998"/>
                    <a:pt x="0" y="195256"/>
                    <a:pt x="0" y="183238"/>
                  </a:cubicBezTo>
                  <a:lnTo>
                    <a:pt x="0" y="21760"/>
                  </a:lnTo>
                  <a:cubicBezTo>
                    <a:pt x="0" y="9742"/>
                    <a:pt x="9742" y="0"/>
                    <a:pt x="217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4288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47625"/>
              <a:ext cx="1874070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640334" y="6750456"/>
            <a:ext cx="3483192" cy="1367031"/>
            <a:chOff x="0" y="0"/>
            <a:chExt cx="917384" cy="360041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917384" cy="360041"/>
            </a:xfrm>
            <a:custGeom>
              <a:avLst/>
              <a:gdLst/>
              <a:ahLst/>
              <a:cxnLst/>
              <a:rect l="l" t="t" r="r" b="b"/>
              <a:pathLst>
                <a:path w="917384" h="360041">
                  <a:moveTo>
                    <a:pt x="44453" y="0"/>
                  </a:moveTo>
                  <a:lnTo>
                    <a:pt x="872931" y="0"/>
                  </a:lnTo>
                  <a:cubicBezTo>
                    <a:pt x="897482" y="0"/>
                    <a:pt x="917384" y="19902"/>
                    <a:pt x="917384" y="44453"/>
                  </a:cubicBezTo>
                  <a:lnTo>
                    <a:pt x="917384" y="315588"/>
                  </a:lnTo>
                  <a:cubicBezTo>
                    <a:pt x="917384" y="327378"/>
                    <a:pt x="912701" y="338685"/>
                    <a:pt x="904364" y="347021"/>
                  </a:cubicBezTo>
                  <a:cubicBezTo>
                    <a:pt x="896027" y="355358"/>
                    <a:pt x="884721" y="360041"/>
                    <a:pt x="872931" y="360041"/>
                  </a:cubicBezTo>
                  <a:lnTo>
                    <a:pt x="44453" y="360041"/>
                  </a:lnTo>
                  <a:cubicBezTo>
                    <a:pt x="19902" y="360041"/>
                    <a:pt x="0" y="340139"/>
                    <a:pt x="0" y="315588"/>
                  </a:cubicBezTo>
                  <a:lnTo>
                    <a:pt x="0" y="44453"/>
                  </a:lnTo>
                  <a:cubicBezTo>
                    <a:pt x="0" y="32663"/>
                    <a:pt x="4683" y="21357"/>
                    <a:pt x="13020" y="13020"/>
                  </a:cubicBezTo>
                  <a:cubicBezTo>
                    <a:pt x="21357" y="4683"/>
                    <a:pt x="32663" y="0"/>
                    <a:pt x="44453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47625"/>
              <a:ext cx="917384" cy="407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4073769" y="9459313"/>
            <a:ext cx="2822013" cy="25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20"/>
              </a:lnSpc>
            </a:pPr>
            <a:r>
              <a:rPr lang="en-US" sz="1400">
                <a:solidFill>
                  <a:srgbClr val="000000"/>
                </a:solidFill>
                <a:latin typeface="Arial"/>
              </a:rPr>
              <a:t>*Snapshots of Survey Collection</a:t>
            </a:r>
          </a:p>
        </p:txBody>
      </p:sp>
      <p:sp>
        <p:nvSpPr>
          <p:cNvPr id="91" name="Freeform 91"/>
          <p:cNvSpPr/>
          <p:nvPr/>
        </p:nvSpPr>
        <p:spPr>
          <a:xfrm>
            <a:off x="5345408" y="8411432"/>
            <a:ext cx="1115698" cy="1007932"/>
          </a:xfrm>
          <a:custGeom>
            <a:avLst/>
            <a:gdLst/>
            <a:ahLst/>
            <a:cxnLst/>
            <a:rect l="l" t="t" r="r" b="b"/>
            <a:pathLst>
              <a:path w="1115698" h="1007932">
                <a:moveTo>
                  <a:pt x="0" y="0"/>
                </a:moveTo>
                <a:lnTo>
                  <a:pt x="1115698" y="0"/>
                </a:lnTo>
                <a:lnTo>
                  <a:pt x="1115698" y="1007932"/>
                </a:lnTo>
                <a:lnTo>
                  <a:pt x="0" y="10079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692" t="-21504" r="-30878" b="-26743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92" name="Freeform 92"/>
          <p:cNvSpPr/>
          <p:nvPr/>
        </p:nvSpPr>
        <p:spPr>
          <a:xfrm>
            <a:off x="4353544" y="8410597"/>
            <a:ext cx="736748" cy="1014683"/>
          </a:xfrm>
          <a:custGeom>
            <a:avLst/>
            <a:gdLst/>
            <a:ahLst/>
            <a:cxnLst/>
            <a:rect l="l" t="t" r="r" b="b"/>
            <a:pathLst>
              <a:path w="736748" h="1014683">
                <a:moveTo>
                  <a:pt x="0" y="0"/>
                </a:moveTo>
                <a:lnTo>
                  <a:pt x="736748" y="0"/>
                </a:lnTo>
                <a:lnTo>
                  <a:pt x="736748" y="1014683"/>
                </a:lnTo>
                <a:lnTo>
                  <a:pt x="0" y="10146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251" t="-21258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pic>
        <p:nvPicPr>
          <p:cNvPr id="93" name="Picture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6836" y="6518900"/>
            <a:ext cx="1960390" cy="1960390"/>
          </a:xfrm>
          <a:prstGeom prst="rect">
            <a:avLst/>
          </a:prstGeom>
        </p:spPr>
      </p:pic>
      <p:sp>
        <p:nvSpPr>
          <p:cNvPr id="94" name="TextBox 94"/>
          <p:cNvSpPr txBox="1"/>
          <p:nvPr/>
        </p:nvSpPr>
        <p:spPr>
          <a:xfrm>
            <a:off x="12855092" y="6086349"/>
            <a:ext cx="4970768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strike="noStrike">
                <a:solidFill>
                  <a:srgbClr val="000000"/>
                </a:solidFill>
                <a:latin typeface="Arial Bold"/>
              </a:rPr>
              <a:t>Meeting Distributor &amp; Wholesaler:</a:t>
            </a:r>
          </a:p>
        </p:txBody>
      </p:sp>
      <p:sp>
        <p:nvSpPr>
          <p:cNvPr id="95" name="TextBox 95"/>
          <p:cNvSpPr txBox="1"/>
          <p:nvPr/>
        </p:nvSpPr>
        <p:spPr>
          <a:xfrm rot="-5400000">
            <a:off x="9574960" y="8688480"/>
            <a:ext cx="1895469" cy="23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000000"/>
                </a:solidFill>
                <a:latin typeface="Arial"/>
              </a:rPr>
              <a:t>Prashant Hegde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0631350" y="6538778"/>
            <a:ext cx="1467757" cy="23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u="none" strike="noStrike">
                <a:solidFill>
                  <a:srgbClr val="000000"/>
                </a:solidFill>
                <a:latin typeface="Arial"/>
              </a:rPr>
              <a:t>Cadbury SE</a:t>
            </a:r>
          </a:p>
        </p:txBody>
      </p:sp>
      <p:sp>
        <p:nvSpPr>
          <p:cNvPr id="97" name="TextBox 97"/>
          <p:cNvSpPr txBox="1"/>
          <p:nvPr/>
        </p:nvSpPr>
        <p:spPr>
          <a:xfrm rot="-5400000">
            <a:off x="9872184" y="7218492"/>
            <a:ext cx="1242076" cy="23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000000"/>
                </a:solidFill>
                <a:latin typeface="Arial"/>
              </a:rPr>
              <a:t>Raju Poojary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705578" y="8272427"/>
            <a:ext cx="1467757" cy="23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000000"/>
                </a:solidFill>
                <a:latin typeface="Arial"/>
              </a:rPr>
              <a:t>Nestle SE 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7981873" y="6073041"/>
            <a:ext cx="4101354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strike="noStrike">
                <a:solidFill>
                  <a:srgbClr val="000000"/>
                </a:solidFill>
                <a:latin typeface="Arial Bold"/>
              </a:rPr>
              <a:t>Meeting Sales Executives: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7587018" y="6499807"/>
            <a:ext cx="1806082" cy="344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14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Arial"/>
              </a:rPr>
              <a:t>Key Insights: 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7452853" y="6908034"/>
            <a:ext cx="281654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algn="l">
              <a:lnSpc>
                <a:spcPts val="192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1.Purchase factors - Taste,  </a:t>
            </a:r>
            <a:r>
              <a:rPr lang="en-US" sz="16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/>
              </a:rPr>
              <a:t>iiii</a:t>
            </a:r>
            <a:r>
              <a:rPr lang="en-US" sz="1600" dirty="0" err="1">
                <a:solidFill>
                  <a:srgbClr val="000000"/>
                </a:solidFill>
                <a:latin typeface="Arial"/>
              </a:rPr>
              <a:t>Price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, Quality, Awareness. 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7466044" y="7537510"/>
            <a:ext cx="2816547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   2.No Seasonality.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7443589" y="7867334"/>
            <a:ext cx="281654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   3.Diabetics among frequent   </a:t>
            </a:r>
            <a:r>
              <a:rPr lang="en-US" sz="1600">
                <a:solidFill>
                  <a:srgbClr val="FFFFFF"/>
                </a:solidFill>
                <a:latin typeface="Arial"/>
              </a:rPr>
              <a:t>ssii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buyers.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7419423" y="8401518"/>
            <a:ext cx="2816547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   4.Avg retailer margin 10%.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7443589" y="8772993"/>
            <a:ext cx="281654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   5.</a:t>
            </a:r>
            <a:r>
              <a:rPr lang="en-US" sz="1600">
                <a:solidFill>
                  <a:srgbClr val="000000"/>
                </a:solidFill>
                <a:latin typeface="Arial Bold"/>
              </a:rPr>
              <a:t>Far less BTL material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 as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FFFFFF"/>
                </a:solidFill>
                <a:latin typeface="Arial"/>
              </a:rPr>
              <a:t>xiii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compared to milk</a:t>
            </a:r>
            <a:r>
              <a:rPr lang="en-US" sz="1600">
                <a:solidFill>
                  <a:srgbClr val="FFFFFF"/>
                </a:solidFill>
                <a:latin typeface="Arial"/>
              </a:rPr>
              <a:t> xiii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chocolates. 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2809465" y="229631"/>
            <a:ext cx="9060813" cy="901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Understanding the People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3105467" y="230404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3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2089341" y="229731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2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5187220" y="223405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5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4124687" y="216969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4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4986497" y="6457989"/>
            <a:ext cx="1806082" cy="344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14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Arial"/>
              </a:rPr>
              <a:t>Key Insights: 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4839693" y="6881006"/>
            <a:ext cx="285041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1.Consumers have started to </a:t>
            </a:r>
            <a:r>
              <a:rPr lang="en-US" sz="1600" dirty="0" err="1">
                <a:solidFill>
                  <a:srgbClr val="FFFFFF"/>
                </a:solidFill>
                <a:latin typeface="Arial"/>
              </a:rPr>
              <a:t>ii</a:t>
            </a:r>
            <a:r>
              <a:rPr lang="en-US" sz="1600" dirty="0" err="1">
                <a:solidFill>
                  <a:srgbClr val="000000"/>
                </a:solidFill>
                <a:latin typeface="Arial"/>
              </a:rPr>
              <a:t>avoid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 sweet chocolate.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4814280" y="7531055"/>
            <a:ext cx="281654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2. Unlike Amul, Mondelez   </a:t>
            </a:r>
            <a:r>
              <a:rPr lang="en-US" sz="1600">
                <a:solidFill>
                  <a:srgbClr val="FFFFFF"/>
                </a:solidFill>
                <a:latin typeface="Arial"/>
              </a:rPr>
              <a:t>iiiii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provides for </a:t>
            </a:r>
            <a:r>
              <a:rPr lang="en-US" sz="1600">
                <a:solidFill>
                  <a:srgbClr val="000000"/>
                </a:solidFill>
                <a:latin typeface="Arial Bold"/>
              </a:rPr>
              <a:t>reverse supply</a:t>
            </a:r>
            <a:r>
              <a:rPr lang="en-US" sz="1600">
                <a:solidFill>
                  <a:srgbClr val="FFFFFF"/>
                </a:solidFill>
                <a:latin typeface="Arial Bold"/>
              </a:rPr>
              <a:t> oii</a:t>
            </a:r>
            <a:r>
              <a:rPr lang="en-US" sz="1600">
                <a:solidFill>
                  <a:srgbClr val="000000"/>
                </a:solidFill>
                <a:latin typeface="Arial Bold"/>
              </a:rPr>
              <a:t>chain.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4851767" y="8362880"/>
            <a:ext cx="263451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3. Avg margin for distributor </a:t>
            </a:r>
            <a:r>
              <a:rPr lang="en-US" sz="1600">
                <a:solidFill>
                  <a:srgbClr val="FFFFFF"/>
                </a:solidFill>
                <a:latin typeface="Arial"/>
              </a:rPr>
              <a:t>iIIII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4 - 5%.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2565722" y="8273901"/>
            <a:ext cx="1759783" cy="23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Arial"/>
              </a:rPr>
              <a:t>Wholesaler</a:t>
            </a:r>
            <a:r>
              <a:rPr lang="en-US" sz="1400" u="none" strike="noStrike">
                <a:solidFill>
                  <a:srgbClr val="000000"/>
                </a:solidFill>
                <a:latin typeface="Arial"/>
              </a:rPr>
              <a:t> - Amul 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2561008" y="6538778"/>
            <a:ext cx="1984899" cy="23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000000"/>
                </a:solidFill>
                <a:latin typeface="Arial"/>
              </a:rPr>
              <a:t>Distributor - Cadbury</a:t>
            </a:r>
          </a:p>
        </p:txBody>
      </p:sp>
      <p:sp>
        <p:nvSpPr>
          <p:cNvPr id="117" name="TextBox 117"/>
          <p:cNvSpPr txBox="1"/>
          <p:nvPr/>
        </p:nvSpPr>
        <p:spPr>
          <a:xfrm rot="5400000">
            <a:off x="13721532" y="7430722"/>
            <a:ext cx="1391080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560"/>
              </a:lnSpc>
              <a:spcBef>
                <a:spcPct val="0"/>
              </a:spcBef>
            </a:pPr>
            <a:r>
              <a:rPr lang="en-US" sz="1300" u="none" strike="noStrike">
                <a:solidFill>
                  <a:srgbClr val="000000"/>
                </a:solidFill>
                <a:latin typeface="Arial"/>
              </a:rPr>
              <a:t>R.R Distributors</a:t>
            </a:r>
          </a:p>
        </p:txBody>
      </p:sp>
      <p:sp>
        <p:nvSpPr>
          <p:cNvPr id="118" name="TextBox 118"/>
          <p:cNvSpPr txBox="1"/>
          <p:nvPr/>
        </p:nvSpPr>
        <p:spPr>
          <a:xfrm rot="5400000">
            <a:off x="13617511" y="9061032"/>
            <a:ext cx="1561056" cy="23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000000"/>
                </a:solidFill>
                <a:latin typeface="Arial"/>
              </a:rPr>
              <a:t>Modern Traders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4826759" y="8910930"/>
            <a:ext cx="283793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4. Doctors frequently </a:t>
            </a:r>
            <a:r>
              <a:rPr lang="en-US" sz="1600">
                <a:solidFill>
                  <a:srgbClr val="FFFFFF"/>
                </a:solidFill>
                <a:latin typeface="Arial"/>
              </a:rPr>
              <a:t>ioi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recommend eating dark.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835949" y="2240094"/>
            <a:ext cx="3293547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strike="noStrike">
                <a:solidFill>
                  <a:srgbClr val="000000"/>
                </a:solidFill>
                <a:latin typeface="Arial Bold"/>
              </a:rPr>
              <a:t>Surveying Customers: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992152" y="5277283"/>
            <a:ext cx="655928" cy="30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88"/>
              </a:lnSpc>
            </a:pPr>
            <a:r>
              <a:rPr lang="en-US" sz="1683">
                <a:solidFill>
                  <a:srgbClr val="000000"/>
                </a:solidFill>
                <a:latin typeface="Arial Bold"/>
              </a:rPr>
              <a:t>90%</a:t>
            </a:r>
          </a:p>
        </p:txBody>
      </p:sp>
      <p:sp>
        <p:nvSpPr>
          <p:cNvPr id="122" name="TextBox 122"/>
          <p:cNvSpPr txBox="1"/>
          <p:nvPr/>
        </p:nvSpPr>
        <p:spPr>
          <a:xfrm rot="20428170">
            <a:off x="1325490" y="4029536"/>
            <a:ext cx="1438213" cy="1383808"/>
          </a:xfrm>
          <a:prstGeom prst="rect">
            <a:avLst/>
          </a:prstGeom>
        </p:spPr>
        <p:txBody>
          <a:bodyPr lIns="0" tIns="0" rIns="0" bIns="0" rtlCol="0" anchor="t">
            <a:prstTxWarp prst="textCircle">
              <a:avLst/>
            </a:prstTxWarp>
            <a:spAutoFit/>
          </a:bodyPr>
          <a:lstStyle/>
          <a:p>
            <a:pPr marL="0" lvl="0" indent="0" algn="l">
              <a:lnSpc>
                <a:spcPts val="195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Bought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Bournville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in last 6 Months?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2938417" y="4180160"/>
            <a:ext cx="725195" cy="3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7"/>
              </a:lnSpc>
            </a:pPr>
            <a:r>
              <a:rPr lang="en-US" sz="1728">
                <a:solidFill>
                  <a:srgbClr val="FFFFFF"/>
                </a:solidFill>
                <a:latin typeface="Arial Bold"/>
              </a:rPr>
              <a:t>10%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2131948" y="4360575"/>
            <a:ext cx="725195" cy="3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7"/>
              </a:lnSpc>
            </a:pPr>
            <a:r>
              <a:rPr lang="en-US" sz="1728">
                <a:solidFill>
                  <a:srgbClr val="FFFFFF"/>
                </a:solidFill>
                <a:latin typeface="Arial Bold"/>
              </a:rPr>
              <a:t>52%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585165" y="4741587"/>
            <a:ext cx="725195" cy="3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7"/>
              </a:lnSpc>
            </a:pPr>
            <a:r>
              <a:rPr lang="en-US" sz="1728">
                <a:solidFill>
                  <a:srgbClr val="000000"/>
                </a:solidFill>
                <a:latin typeface="Arial Bold"/>
              </a:rPr>
              <a:t>48%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2631515" y="2657157"/>
            <a:ext cx="4264268" cy="284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Survey Details - 152 Respondents, 14 States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3986234" y="3066732"/>
            <a:ext cx="2718348" cy="66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168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 dirty="0">
                <a:solidFill>
                  <a:srgbClr val="000000"/>
                </a:solidFill>
                <a:latin typeface="Arial"/>
              </a:rPr>
              <a:t>90% respondents reported to know of the </a:t>
            </a:r>
            <a:r>
              <a:rPr lang="en-US" sz="1600" u="none" strike="noStrike" dirty="0" err="1">
                <a:solidFill>
                  <a:srgbClr val="000000"/>
                </a:solidFill>
                <a:latin typeface="Arial"/>
              </a:rPr>
              <a:t>Bournville</a:t>
            </a:r>
            <a:r>
              <a:rPr lang="en-US" sz="1600" u="none" strike="noStrike" dirty="0">
                <a:solidFill>
                  <a:srgbClr val="000000"/>
                </a:solidFill>
                <a:latin typeface="Arial"/>
              </a:rPr>
              <a:t> brand. 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3969592" y="4447896"/>
            <a:ext cx="2656372" cy="66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168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 dirty="0">
                <a:solidFill>
                  <a:srgbClr val="000000"/>
                </a:solidFill>
                <a:latin typeface="Arial"/>
              </a:rPr>
              <a:t>52% respondents had not eaten </a:t>
            </a:r>
            <a:r>
              <a:rPr lang="en-US" sz="1600" u="none" strike="noStrike" dirty="0" err="1">
                <a:solidFill>
                  <a:srgbClr val="000000"/>
                </a:solidFill>
                <a:latin typeface="Arial"/>
              </a:rPr>
              <a:t>bournville</a:t>
            </a:r>
            <a:r>
              <a:rPr lang="en-US" sz="1600" u="none" strike="noStrike" dirty="0">
                <a:solidFill>
                  <a:srgbClr val="000000"/>
                </a:solidFill>
                <a:latin typeface="Arial"/>
              </a:rPr>
              <a:t> in the last 6 months.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544176" y="2657157"/>
            <a:ext cx="2378141" cy="284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0"/>
              </a:lnSpc>
              <a:spcBef>
                <a:spcPct val="0"/>
              </a:spcBef>
            </a:pPr>
            <a:r>
              <a:rPr lang="en-US" sz="1600" u="none" strike="noStrike" dirty="0">
                <a:solidFill>
                  <a:srgbClr val="000000"/>
                </a:solidFill>
                <a:latin typeface="Arial"/>
              </a:rPr>
              <a:t>Customer Responses</a:t>
            </a:r>
          </a:p>
        </p:txBody>
      </p:sp>
      <p:sp>
        <p:nvSpPr>
          <p:cNvPr id="130" name="TextBox 130"/>
          <p:cNvSpPr txBox="1"/>
          <p:nvPr/>
        </p:nvSpPr>
        <p:spPr>
          <a:xfrm rot="21216167">
            <a:off x="1252509" y="3496982"/>
            <a:ext cx="1492198" cy="564239"/>
          </a:xfrm>
          <a:prstGeom prst="rect">
            <a:avLst/>
          </a:prstGeom>
        </p:spPr>
        <p:txBody>
          <a:bodyPr wrap="square" lIns="0" tIns="0" rIns="0" bIns="0" rtlCol="0" anchor="t">
            <a:prstTxWarp prst="textCircle">
              <a:avLst>
                <a:gd name="adj" fmla="val 10847846"/>
              </a:avLst>
            </a:prstTxWarp>
            <a:spAutoFit/>
          </a:bodyPr>
          <a:lstStyle/>
          <a:p>
            <a:pPr marL="0" lvl="0" indent="0" algn="l">
              <a:lnSpc>
                <a:spcPts val="2079"/>
              </a:lnSpc>
            </a:pPr>
            <a:r>
              <a:rPr lang="en-US" sz="1599" spc="95" dirty="0">
                <a:solidFill>
                  <a:srgbClr val="000000"/>
                </a:solidFill>
                <a:latin typeface="Arial"/>
              </a:rPr>
              <a:t>     Aware of </a:t>
            </a:r>
            <a:r>
              <a:rPr lang="en-US" sz="1599" spc="95" dirty="0" err="1">
                <a:solidFill>
                  <a:srgbClr val="000000"/>
                </a:solidFill>
                <a:latin typeface="Arial"/>
              </a:rPr>
              <a:t>Bournville</a:t>
            </a:r>
            <a:r>
              <a:rPr lang="en-US" sz="1599" spc="95" dirty="0">
                <a:solidFill>
                  <a:srgbClr val="000000"/>
                </a:solidFill>
                <a:latin typeface="Arial"/>
              </a:rPr>
              <a:t>?        </a:t>
            </a:r>
          </a:p>
          <a:p>
            <a:pPr marL="0" lvl="0" indent="0" algn="l">
              <a:lnSpc>
                <a:spcPts val="2079"/>
              </a:lnSpc>
            </a:pPr>
            <a:endParaRPr lang="en-US" sz="1599" spc="95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Box 131"/>
          <p:cNvSpPr txBox="1"/>
          <p:nvPr/>
        </p:nvSpPr>
        <p:spPr>
          <a:xfrm>
            <a:off x="556886" y="1368470"/>
            <a:ext cx="6023750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u="none" strike="noStrike" dirty="0">
                <a:solidFill>
                  <a:srgbClr val="FFFFFF"/>
                </a:solidFill>
                <a:latin typeface="Arial"/>
              </a:rPr>
              <a:t>Consumer Survey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9482509" y="1375861"/>
            <a:ext cx="6459980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>
                <a:solidFill>
                  <a:srgbClr val="FFFFFF"/>
                </a:solidFill>
                <a:latin typeface="Arial"/>
              </a:rPr>
              <a:t>Focus Group Discussion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3913977" y="5192652"/>
            <a:ext cx="2833468" cy="1000001"/>
            <a:chOff x="0" y="0"/>
            <a:chExt cx="746263" cy="263375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746263" cy="263375"/>
            </a:xfrm>
            <a:custGeom>
              <a:avLst/>
              <a:gdLst/>
              <a:ahLst/>
              <a:cxnLst/>
              <a:rect l="l" t="t" r="r" b="b"/>
              <a:pathLst>
                <a:path w="746263" h="263375">
                  <a:moveTo>
                    <a:pt x="54646" y="0"/>
                  </a:moveTo>
                  <a:lnTo>
                    <a:pt x="691617" y="0"/>
                  </a:lnTo>
                  <a:cubicBezTo>
                    <a:pt x="706110" y="0"/>
                    <a:pt x="720009" y="5757"/>
                    <a:pt x="730258" y="16006"/>
                  </a:cubicBezTo>
                  <a:cubicBezTo>
                    <a:pt x="740506" y="26254"/>
                    <a:pt x="746263" y="40153"/>
                    <a:pt x="746263" y="54646"/>
                  </a:cubicBezTo>
                  <a:lnTo>
                    <a:pt x="746263" y="208728"/>
                  </a:lnTo>
                  <a:cubicBezTo>
                    <a:pt x="746263" y="223222"/>
                    <a:pt x="740506" y="237121"/>
                    <a:pt x="730258" y="247369"/>
                  </a:cubicBezTo>
                  <a:cubicBezTo>
                    <a:pt x="720009" y="257617"/>
                    <a:pt x="706110" y="263375"/>
                    <a:pt x="691617" y="263375"/>
                  </a:cubicBezTo>
                  <a:lnTo>
                    <a:pt x="54646" y="263375"/>
                  </a:lnTo>
                  <a:cubicBezTo>
                    <a:pt x="40153" y="263375"/>
                    <a:pt x="26254" y="257617"/>
                    <a:pt x="16006" y="247369"/>
                  </a:cubicBezTo>
                  <a:cubicBezTo>
                    <a:pt x="5757" y="237121"/>
                    <a:pt x="0" y="223222"/>
                    <a:pt x="0" y="208728"/>
                  </a:cubicBezTo>
                  <a:lnTo>
                    <a:pt x="0" y="54646"/>
                  </a:lnTo>
                  <a:cubicBezTo>
                    <a:pt x="0" y="40153"/>
                    <a:pt x="5757" y="26254"/>
                    <a:pt x="16006" y="16006"/>
                  </a:cubicBezTo>
                  <a:cubicBezTo>
                    <a:pt x="26254" y="5757"/>
                    <a:pt x="40153" y="0"/>
                    <a:pt x="54646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35" name="TextBox 135"/>
            <p:cNvSpPr txBox="1"/>
            <p:nvPr/>
          </p:nvSpPr>
          <p:spPr>
            <a:xfrm>
              <a:off x="0" y="-47625"/>
              <a:ext cx="746263" cy="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6" name="TextBox 136"/>
          <p:cNvSpPr txBox="1"/>
          <p:nvPr/>
        </p:nvSpPr>
        <p:spPr>
          <a:xfrm>
            <a:off x="3952799" y="5278377"/>
            <a:ext cx="2653383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168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Arial Bold"/>
              </a:rPr>
              <a:t>64% respondents said they don’t eat entire bar of dark chocolate in one sitting.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638706" y="6797095"/>
            <a:ext cx="3475296" cy="13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08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</a:rPr>
              <a:t>Smaller sized options, especially with lower prices, resonated most with respondents, with the ₹20 (15g) variant hitting the sweet spot.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4418992" y="7249112"/>
            <a:ext cx="433045" cy="22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4"/>
              </a:lnSpc>
            </a:pPr>
            <a:r>
              <a:rPr lang="en-US" sz="1404">
                <a:solidFill>
                  <a:srgbClr val="FFFFFF"/>
                </a:solidFill>
                <a:latin typeface="Arial Bold"/>
              </a:rPr>
              <a:t>42%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5431629" y="7348518"/>
            <a:ext cx="433045" cy="22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4"/>
              </a:lnSpc>
            </a:pPr>
            <a:r>
              <a:rPr lang="en-US" sz="1404">
                <a:solidFill>
                  <a:srgbClr val="FFFFFF"/>
                </a:solidFill>
                <a:latin typeface="Arial Bold"/>
              </a:rPr>
              <a:t>8%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5129495" y="6984611"/>
            <a:ext cx="433045" cy="22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4"/>
              </a:lnSpc>
            </a:pPr>
            <a:r>
              <a:rPr lang="en-US" sz="1404">
                <a:solidFill>
                  <a:srgbClr val="FFFFFF"/>
                </a:solidFill>
                <a:latin typeface="Arial Bold"/>
              </a:rPr>
              <a:t>20%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5010779" y="7827938"/>
            <a:ext cx="433045" cy="22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4"/>
              </a:lnSpc>
            </a:pPr>
            <a:r>
              <a:rPr lang="en-US" sz="1404">
                <a:solidFill>
                  <a:srgbClr val="FFFFFF"/>
                </a:solidFill>
                <a:latin typeface="Arial Bold"/>
              </a:rPr>
              <a:t>30%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727149" y="6245631"/>
            <a:ext cx="2701948" cy="4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Arial Bold"/>
              </a:rPr>
              <a:t>Pricing Details:</a:t>
            </a:r>
          </a:p>
        </p:txBody>
      </p:sp>
      <p:grpSp>
        <p:nvGrpSpPr>
          <p:cNvPr id="143" name="Group 143"/>
          <p:cNvGrpSpPr/>
          <p:nvPr/>
        </p:nvGrpSpPr>
        <p:grpSpPr>
          <a:xfrm>
            <a:off x="5964076" y="6924272"/>
            <a:ext cx="1263942" cy="1018563"/>
            <a:chOff x="0" y="0"/>
            <a:chExt cx="1685256" cy="1358084"/>
          </a:xfrm>
        </p:grpSpPr>
        <p:grpSp>
          <p:nvGrpSpPr>
            <p:cNvPr id="144" name="Group 144"/>
            <p:cNvGrpSpPr/>
            <p:nvPr/>
          </p:nvGrpSpPr>
          <p:grpSpPr>
            <a:xfrm>
              <a:off x="0" y="85379"/>
              <a:ext cx="128515" cy="128515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B369C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147" name="TextBox 147"/>
            <p:cNvSpPr txBox="1"/>
            <p:nvPr/>
          </p:nvSpPr>
          <p:spPr>
            <a:xfrm>
              <a:off x="204461" y="-47625"/>
              <a:ext cx="1333426" cy="352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0"/>
                </a:lnSpc>
              </a:pPr>
              <a:r>
                <a:rPr lang="en-US" sz="1500">
                  <a:solidFill>
                    <a:srgbClr val="000000"/>
                  </a:solidFill>
                  <a:latin typeface="Arial"/>
                </a:rPr>
                <a:t> 8gm</a:t>
              </a:r>
            </a:p>
          </p:txBody>
        </p:sp>
        <p:grpSp>
          <p:nvGrpSpPr>
            <p:cNvPr id="148" name="Group 148"/>
            <p:cNvGrpSpPr/>
            <p:nvPr/>
          </p:nvGrpSpPr>
          <p:grpSpPr>
            <a:xfrm>
              <a:off x="0" y="435733"/>
              <a:ext cx="128515" cy="128515"/>
              <a:chOff x="0" y="0"/>
              <a:chExt cx="812800" cy="81280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A1C8E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151" name="TextBox 151"/>
            <p:cNvSpPr txBox="1"/>
            <p:nvPr/>
          </p:nvSpPr>
          <p:spPr>
            <a:xfrm>
              <a:off x="204461" y="318133"/>
              <a:ext cx="1084273" cy="34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1950"/>
                </a:lnSpc>
                <a:spcBef>
                  <a:spcPct val="0"/>
                </a:spcBef>
              </a:pPr>
              <a:r>
                <a:rPr lang="en-US" sz="1500" u="none" strike="noStrike">
                  <a:solidFill>
                    <a:srgbClr val="000000"/>
                  </a:solidFill>
                  <a:latin typeface="Arial"/>
                </a:rPr>
                <a:t>15gm</a:t>
              </a:r>
            </a:p>
          </p:txBody>
        </p:sp>
        <p:grpSp>
          <p:nvGrpSpPr>
            <p:cNvPr id="152" name="Group 152"/>
            <p:cNvGrpSpPr/>
            <p:nvPr/>
          </p:nvGrpSpPr>
          <p:grpSpPr>
            <a:xfrm>
              <a:off x="5510" y="789699"/>
              <a:ext cx="128515" cy="128515"/>
              <a:chOff x="0" y="0"/>
              <a:chExt cx="812800" cy="81280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517"/>
              </a:solidFill>
            </p:spPr>
          </p:sp>
          <p:sp>
            <p:nvSpPr>
              <p:cNvPr id="154" name="TextBox 1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155" name="TextBox 155"/>
            <p:cNvSpPr txBox="1"/>
            <p:nvPr/>
          </p:nvSpPr>
          <p:spPr>
            <a:xfrm>
              <a:off x="235625" y="674309"/>
              <a:ext cx="1449631" cy="34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1950"/>
                </a:lnSpc>
                <a:spcBef>
                  <a:spcPct val="0"/>
                </a:spcBef>
              </a:pPr>
              <a:r>
                <a:rPr lang="en-US" sz="1500" u="none" strike="noStrike">
                  <a:solidFill>
                    <a:srgbClr val="000000"/>
                  </a:solidFill>
                  <a:latin typeface="Arial"/>
                </a:rPr>
                <a:t>30gm</a:t>
              </a:r>
            </a:p>
          </p:txBody>
        </p:sp>
        <p:sp>
          <p:nvSpPr>
            <p:cNvPr id="156" name="TextBox 156"/>
            <p:cNvSpPr txBox="1"/>
            <p:nvPr/>
          </p:nvSpPr>
          <p:spPr>
            <a:xfrm>
              <a:off x="249564" y="1017784"/>
              <a:ext cx="1223525" cy="34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1950"/>
                </a:lnSpc>
                <a:spcBef>
                  <a:spcPct val="0"/>
                </a:spcBef>
              </a:pPr>
              <a:r>
                <a:rPr lang="en-US" sz="1500" u="none" strike="noStrike">
                  <a:solidFill>
                    <a:srgbClr val="000000"/>
                  </a:solidFill>
                  <a:latin typeface="Arial"/>
                </a:rPr>
                <a:t>80gm</a:t>
              </a:r>
            </a:p>
          </p:txBody>
        </p:sp>
        <p:grpSp>
          <p:nvGrpSpPr>
            <p:cNvPr id="157" name="Group 157"/>
            <p:cNvGrpSpPr/>
            <p:nvPr/>
          </p:nvGrpSpPr>
          <p:grpSpPr>
            <a:xfrm>
              <a:off x="19448" y="1123341"/>
              <a:ext cx="128515" cy="128515"/>
              <a:chOff x="0" y="0"/>
              <a:chExt cx="812800" cy="8128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</p:grpSp>
      <p:sp>
        <p:nvSpPr>
          <p:cNvPr id="160" name="TextBox 160"/>
          <p:cNvSpPr txBox="1"/>
          <p:nvPr/>
        </p:nvSpPr>
        <p:spPr>
          <a:xfrm>
            <a:off x="4424194" y="6340881"/>
            <a:ext cx="1450654" cy="32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Arial"/>
              </a:rPr>
              <a:t>Sku Options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3978347" y="3749567"/>
            <a:ext cx="2602289" cy="66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168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Arial"/>
              </a:rPr>
              <a:t>This validated the high brand awareness of Bournville.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615868" y="9097193"/>
            <a:ext cx="3483799" cy="54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079"/>
              </a:lnSpc>
              <a:spcBef>
                <a:spcPct val="0"/>
              </a:spcBef>
              <a:buFont typeface="Arial"/>
              <a:buChar char="•"/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Savor each bite more &amp; appreciate the flavor and texture better.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640334" y="8241312"/>
            <a:ext cx="3530817" cy="79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08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Arial"/>
              </a:rPr>
              <a:t>Smaller Bites - individually wrapped, make them more portable &amp; easier to share.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304140" y="201453"/>
            <a:ext cx="873854" cy="1019426"/>
            <a:chOff x="0" y="0"/>
            <a:chExt cx="230151" cy="268491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6" name="TextBox 166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7" name="TextBox 167"/>
          <p:cNvSpPr txBox="1"/>
          <p:nvPr/>
        </p:nvSpPr>
        <p:spPr>
          <a:xfrm>
            <a:off x="367000" y="244124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1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15068662" y="2239733"/>
            <a:ext cx="2834561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strike="noStrike">
                <a:solidFill>
                  <a:srgbClr val="000000"/>
                </a:solidFill>
                <a:latin typeface="Arial Bold"/>
              </a:rPr>
              <a:t>Opinions on SKUs: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12321994" y="2258783"/>
            <a:ext cx="1981084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>
                <a:solidFill>
                  <a:srgbClr val="000000"/>
                </a:solidFill>
                <a:latin typeface="Arial Bold"/>
              </a:rPr>
              <a:t>Key Insights: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11542999" y="2677385"/>
            <a:ext cx="3525663" cy="70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1728"/>
              </a:lnSpc>
              <a:buFont typeface="Arial"/>
              <a:buChar char="•"/>
            </a:pPr>
            <a:r>
              <a:rPr lang="en-US" sz="1600" u="none" strike="noStrike" spc="-94">
                <a:solidFill>
                  <a:srgbClr val="000000"/>
                </a:solidFill>
                <a:latin typeface="Arial"/>
              </a:rPr>
              <a:t>Stressful times like</a:t>
            </a:r>
            <a:r>
              <a:rPr lang="en-US" sz="1600" u="none" strike="noStrike" spc="-94">
                <a:solidFill>
                  <a:srgbClr val="000000"/>
                </a:solidFill>
                <a:latin typeface="Arial Bold"/>
              </a:rPr>
              <a:t> exams, deadlines, &amp; commute </a:t>
            </a:r>
            <a:r>
              <a:rPr lang="en-US" sz="1600" u="none" strike="noStrike" spc="-94">
                <a:solidFill>
                  <a:srgbClr val="000000"/>
                </a:solidFill>
                <a:latin typeface="Arial"/>
              </a:rPr>
              <a:t>are consumption triggers of dark chcolate.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11560158" y="4254869"/>
            <a:ext cx="3435914" cy="48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1728"/>
              </a:lnSpc>
              <a:buFont typeface="Arial"/>
              <a:buChar char="•"/>
            </a:pPr>
            <a:r>
              <a:rPr lang="en-US" sz="1600" u="none" strike="noStrike" spc="-94">
                <a:solidFill>
                  <a:srgbClr val="000000"/>
                </a:solidFill>
                <a:latin typeface="Arial"/>
              </a:rPr>
              <a:t>Consumption frequency is  1 - 4 times in a month. 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11560158" y="3718935"/>
            <a:ext cx="3424766" cy="49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1824"/>
              </a:lnSpc>
              <a:buFont typeface="Arial"/>
              <a:buChar char="•"/>
            </a:pPr>
            <a:r>
              <a:rPr lang="en-US" sz="1600" u="none" strike="noStrike" spc="-94">
                <a:solidFill>
                  <a:srgbClr val="000000"/>
                </a:solidFill>
                <a:latin typeface="Arial"/>
              </a:rPr>
              <a:t>Cannot eat the 100 rupees bar in one sitting.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11552516" y="3393401"/>
            <a:ext cx="3647484" cy="284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08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 spc="-94">
                <a:solidFill>
                  <a:srgbClr val="000000"/>
                </a:solidFill>
                <a:latin typeface="Arial Bold"/>
              </a:rPr>
              <a:t>Share chocolate</a:t>
            </a:r>
            <a:r>
              <a:rPr lang="en-US" sz="1600" u="none" strike="noStrike" spc="-94">
                <a:solidFill>
                  <a:srgbClr val="000000"/>
                </a:solidFill>
                <a:latin typeface="Arial"/>
              </a:rPr>
              <a:t> </a:t>
            </a:r>
            <a:r>
              <a:rPr lang="en-US" sz="1600" u="none" strike="noStrike" spc="-94">
                <a:solidFill>
                  <a:srgbClr val="000000"/>
                </a:solidFill>
                <a:latin typeface="Arial Bold"/>
              </a:rPr>
              <a:t>with family or friends.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7484525" y="3205299"/>
            <a:ext cx="3900874" cy="1076201"/>
            <a:chOff x="0" y="0"/>
            <a:chExt cx="1027391" cy="283444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027391" cy="283444"/>
            </a:xfrm>
            <a:custGeom>
              <a:avLst/>
              <a:gdLst/>
              <a:ahLst/>
              <a:cxnLst/>
              <a:rect l="l" t="t" r="r" b="b"/>
              <a:pathLst>
                <a:path w="1027391" h="283444">
                  <a:moveTo>
                    <a:pt x="39693" y="0"/>
                  </a:moveTo>
                  <a:lnTo>
                    <a:pt x="987698" y="0"/>
                  </a:lnTo>
                  <a:cubicBezTo>
                    <a:pt x="1009619" y="0"/>
                    <a:pt x="1027391" y="17771"/>
                    <a:pt x="1027391" y="39693"/>
                  </a:cubicBezTo>
                  <a:lnTo>
                    <a:pt x="1027391" y="243751"/>
                  </a:lnTo>
                  <a:cubicBezTo>
                    <a:pt x="1027391" y="265673"/>
                    <a:pt x="1009619" y="283444"/>
                    <a:pt x="987698" y="283444"/>
                  </a:cubicBezTo>
                  <a:lnTo>
                    <a:pt x="39693" y="283444"/>
                  </a:lnTo>
                  <a:cubicBezTo>
                    <a:pt x="17771" y="283444"/>
                    <a:pt x="0" y="265673"/>
                    <a:pt x="0" y="243751"/>
                  </a:cubicBezTo>
                  <a:lnTo>
                    <a:pt x="0" y="39693"/>
                  </a:lnTo>
                  <a:cubicBezTo>
                    <a:pt x="0" y="17771"/>
                    <a:pt x="17771" y="0"/>
                    <a:pt x="39693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76" name="TextBox 176"/>
            <p:cNvSpPr txBox="1"/>
            <p:nvPr/>
          </p:nvSpPr>
          <p:spPr>
            <a:xfrm>
              <a:off x="0" y="-47625"/>
              <a:ext cx="1027391" cy="331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7" name="TextBox 177"/>
          <p:cNvSpPr txBox="1"/>
          <p:nvPr/>
        </p:nvSpPr>
        <p:spPr>
          <a:xfrm>
            <a:off x="7555486" y="3231763"/>
            <a:ext cx="36364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2" lvl="1" indent="-161926" algn="l">
              <a:lnSpc>
                <a:spcPts val="195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-88">
                <a:solidFill>
                  <a:srgbClr val="000000"/>
                </a:solidFill>
                <a:latin typeface="Arial Bold"/>
              </a:rPr>
              <a:t>S</a:t>
            </a:r>
            <a:r>
              <a:rPr lang="en-US" sz="1500" u="none" strike="noStrike" spc="-88">
                <a:solidFill>
                  <a:srgbClr val="000000"/>
                </a:solidFill>
                <a:latin typeface="Arial Bold"/>
              </a:rPr>
              <a:t>maller packs  help not only for sharing but for individual indulgence.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8060584" y="2249136"/>
            <a:ext cx="2843851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>
                <a:solidFill>
                  <a:srgbClr val="000000"/>
                </a:solidFill>
                <a:latin typeface="Arial Bold"/>
              </a:rPr>
              <a:t>Need-gap Analysis: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7574428" y="2618783"/>
            <a:ext cx="3792029" cy="52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2" lvl="1" indent="-161926" algn="l">
              <a:lnSpc>
                <a:spcPts val="195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spc="-88">
                <a:solidFill>
                  <a:srgbClr val="000000"/>
                </a:solidFill>
                <a:latin typeface="Arial"/>
              </a:rPr>
              <a:t>Chocolate bars pose challenges in terms of portability, storage, and sharing.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7574428" y="4300545"/>
            <a:ext cx="3835213" cy="52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2" lvl="1" indent="-161926" algn="l">
              <a:lnSpc>
                <a:spcPts val="195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-88">
                <a:solidFill>
                  <a:srgbClr val="000000"/>
                </a:solidFill>
                <a:latin typeface="Arial"/>
              </a:rPr>
              <a:t>Sugar-free dark chocolate is desired by health-conscious consumers.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7564903" y="3765163"/>
            <a:ext cx="3835213" cy="47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2" lvl="1" indent="-161926" algn="l">
              <a:lnSpc>
                <a:spcPts val="1740"/>
              </a:lnSpc>
              <a:buFont typeface="Arial"/>
              <a:buChar char="•"/>
            </a:pPr>
            <a:r>
              <a:rPr lang="en-US" sz="1500" u="none" strike="noStrike" spc="-88">
                <a:solidFill>
                  <a:srgbClr val="000000"/>
                </a:solidFill>
                <a:latin typeface="Arial"/>
              </a:rPr>
              <a:t>Bournville Dark Chocolate lack availability &amp; shelf display at multiple retailers.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15068662" y="2625158"/>
            <a:ext cx="3007413" cy="54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08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-94">
                <a:solidFill>
                  <a:srgbClr val="000000"/>
                </a:solidFill>
                <a:latin typeface="Arial"/>
              </a:rPr>
              <a:t>Smaller portions  would help reduce mess while storing.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15068662" y="3189779"/>
            <a:ext cx="2787031" cy="79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08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-94">
                <a:solidFill>
                  <a:srgbClr val="000000"/>
                </a:solidFill>
                <a:latin typeface="Arial"/>
              </a:rPr>
              <a:t>Liked the gifting idea but suggested to start with price range of 250 to 300 rupees.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15038830" y="3990980"/>
            <a:ext cx="2787031" cy="79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08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-94">
                <a:solidFill>
                  <a:srgbClr val="000000"/>
                </a:solidFill>
                <a:latin typeface="Arial"/>
              </a:rPr>
              <a:t>Compact and convenient, small bites are perfect for work, school, and travel.</a:t>
            </a:r>
          </a:p>
        </p:txBody>
      </p:sp>
      <p:sp>
        <p:nvSpPr>
          <p:cNvPr id="185" name="AutoShape 185"/>
          <p:cNvSpPr/>
          <p:nvPr/>
        </p:nvSpPr>
        <p:spPr>
          <a:xfrm>
            <a:off x="12468990" y="6074874"/>
            <a:ext cx="0" cy="3748352"/>
          </a:xfrm>
          <a:prstGeom prst="line">
            <a:avLst/>
          </a:prstGeom>
          <a:ln w="28575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86" name="TextBox 186"/>
          <p:cNvSpPr txBox="1"/>
          <p:nvPr/>
        </p:nvSpPr>
        <p:spPr>
          <a:xfrm>
            <a:off x="16242023" y="217356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6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17299546" y="216969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2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4772" y="979941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4747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6954" y="549253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99999" y="-4582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67653" y="296742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57118" y="65110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5691" y="799809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98037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36436" y="10287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89464" y="-25167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03143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27204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18957" y="51435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991349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55654" y="81174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45505" y="-81283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12593" y="248443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39890" y="578169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804441" y="89153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39749" y="742840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940445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33064" y="135660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981699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524247" y="446098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27149" y="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300718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259349" y="44228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361407" y="194555"/>
            <a:ext cx="11527610" cy="1019426"/>
            <a:chOff x="0" y="0"/>
            <a:chExt cx="3036078" cy="2684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36078" cy="268491"/>
            </a:xfrm>
            <a:custGeom>
              <a:avLst/>
              <a:gdLst/>
              <a:ahLst/>
              <a:cxnLst/>
              <a:rect l="l" t="t" r="r" b="b"/>
              <a:pathLst>
                <a:path w="3036078" h="268491">
                  <a:moveTo>
                    <a:pt x="13432" y="0"/>
                  </a:moveTo>
                  <a:lnTo>
                    <a:pt x="3022647" y="0"/>
                  </a:lnTo>
                  <a:cubicBezTo>
                    <a:pt x="3026209" y="0"/>
                    <a:pt x="3029625" y="1415"/>
                    <a:pt x="3032144" y="3934"/>
                  </a:cubicBezTo>
                  <a:cubicBezTo>
                    <a:pt x="3034663" y="6453"/>
                    <a:pt x="3036078" y="9870"/>
                    <a:pt x="3036078" y="13432"/>
                  </a:cubicBezTo>
                  <a:lnTo>
                    <a:pt x="3036078" y="255059"/>
                  </a:lnTo>
                  <a:cubicBezTo>
                    <a:pt x="3036078" y="258621"/>
                    <a:pt x="3034663" y="262038"/>
                    <a:pt x="3032144" y="264557"/>
                  </a:cubicBezTo>
                  <a:cubicBezTo>
                    <a:pt x="3029625" y="267076"/>
                    <a:pt x="3026209" y="268491"/>
                    <a:pt x="3022647" y="268491"/>
                  </a:cubicBezTo>
                  <a:lnTo>
                    <a:pt x="13432" y="268491"/>
                  </a:lnTo>
                  <a:cubicBezTo>
                    <a:pt x="9870" y="268491"/>
                    <a:pt x="6453" y="267076"/>
                    <a:pt x="3934" y="264557"/>
                  </a:cubicBezTo>
                  <a:cubicBezTo>
                    <a:pt x="1415" y="262038"/>
                    <a:pt x="0" y="258621"/>
                    <a:pt x="0" y="255059"/>
                  </a:cubicBezTo>
                  <a:lnTo>
                    <a:pt x="0" y="13432"/>
                  </a:lnTo>
                  <a:cubicBezTo>
                    <a:pt x="0" y="9870"/>
                    <a:pt x="1415" y="6453"/>
                    <a:pt x="3934" y="3934"/>
                  </a:cubicBezTo>
                  <a:cubicBezTo>
                    <a:pt x="6453" y="1415"/>
                    <a:pt x="9870" y="0"/>
                    <a:pt x="134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036078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069992" y="201453"/>
            <a:ext cx="873854" cy="1019426"/>
            <a:chOff x="0" y="0"/>
            <a:chExt cx="230151" cy="26849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140166" y="201453"/>
            <a:ext cx="873854" cy="1019426"/>
            <a:chOff x="0" y="0"/>
            <a:chExt cx="230151" cy="26849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6191289" y="201453"/>
            <a:ext cx="873854" cy="1019426"/>
            <a:chOff x="0" y="0"/>
            <a:chExt cx="230151" cy="2684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27764" y="201453"/>
            <a:ext cx="873854" cy="1019426"/>
            <a:chOff x="0" y="0"/>
            <a:chExt cx="230151" cy="26849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66289" y="191928"/>
            <a:ext cx="873854" cy="1019426"/>
            <a:chOff x="0" y="0"/>
            <a:chExt cx="230151" cy="26849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16103" y="188878"/>
            <a:ext cx="873854" cy="1019426"/>
            <a:chOff x="0" y="0"/>
            <a:chExt cx="230151" cy="2684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94864" y="1707968"/>
            <a:ext cx="7047893" cy="4243180"/>
            <a:chOff x="0" y="0"/>
            <a:chExt cx="1856235" cy="111754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856235" cy="1117545"/>
            </a:xfrm>
            <a:custGeom>
              <a:avLst/>
              <a:gdLst/>
              <a:ahLst/>
              <a:cxnLst/>
              <a:rect l="l" t="t" r="r" b="b"/>
              <a:pathLst>
                <a:path w="1856235" h="1117545">
                  <a:moveTo>
                    <a:pt x="21969" y="0"/>
                  </a:moveTo>
                  <a:lnTo>
                    <a:pt x="1834266" y="0"/>
                  </a:lnTo>
                  <a:cubicBezTo>
                    <a:pt x="1846399" y="0"/>
                    <a:pt x="1856235" y="9836"/>
                    <a:pt x="1856235" y="21969"/>
                  </a:cubicBezTo>
                  <a:lnTo>
                    <a:pt x="1856235" y="1095576"/>
                  </a:lnTo>
                  <a:cubicBezTo>
                    <a:pt x="1856235" y="1107709"/>
                    <a:pt x="1846399" y="1117545"/>
                    <a:pt x="1834266" y="1117545"/>
                  </a:cubicBezTo>
                  <a:lnTo>
                    <a:pt x="21969" y="1117545"/>
                  </a:lnTo>
                  <a:cubicBezTo>
                    <a:pt x="9836" y="1117545"/>
                    <a:pt x="0" y="1107709"/>
                    <a:pt x="0" y="1095576"/>
                  </a:cubicBezTo>
                  <a:lnTo>
                    <a:pt x="0" y="21969"/>
                  </a:lnTo>
                  <a:cubicBezTo>
                    <a:pt x="0" y="9836"/>
                    <a:pt x="9836" y="0"/>
                    <a:pt x="21969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1856235" cy="1165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57275" y="1385978"/>
            <a:ext cx="5185345" cy="778353"/>
            <a:chOff x="0" y="0"/>
            <a:chExt cx="1365687" cy="2049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365687" cy="204998"/>
            </a:xfrm>
            <a:custGeom>
              <a:avLst/>
              <a:gdLst/>
              <a:ahLst/>
              <a:cxnLst/>
              <a:rect l="l" t="t" r="r" b="b"/>
              <a:pathLst>
                <a:path w="1365687" h="204998">
                  <a:moveTo>
                    <a:pt x="29861" y="0"/>
                  </a:moveTo>
                  <a:lnTo>
                    <a:pt x="1335827" y="0"/>
                  </a:lnTo>
                  <a:cubicBezTo>
                    <a:pt x="1343746" y="0"/>
                    <a:pt x="1351341" y="3146"/>
                    <a:pt x="1356941" y="8746"/>
                  </a:cubicBezTo>
                  <a:cubicBezTo>
                    <a:pt x="1362541" y="14346"/>
                    <a:pt x="1365687" y="21941"/>
                    <a:pt x="1365687" y="29861"/>
                  </a:cubicBezTo>
                  <a:lnTo>
                    <a:pt x="1365687" y="175138"/>
                  </a:lnTo>
                  <a:cubicBezTo>
                    <a:pt x="1365687" y="183057"/>
                    <a:pt x="1362541" y="190652"/>
                    <a:pt x="1356941" y="196252"/>
                  </a:cubicBezTo>
                  <a:cubicBezTo>
                    <a:pt x="1351341" y="201852"/>
                    <a:pt x="1343746" y="204998"/>
                    <a:pt x="1335827" y="204998"/>
                  </a:cubicBezTo>
                  <a:lnTo>
                    <a:pt x="29861" y="204998"/>
                  </a:lnTo>
                  <a:cubicBezTo>
                    <a:pt x="13369" y="204998"/>
                    <a:pt x="0" y="191629"/>
                    <a:pt x="0" y="175138"/>
                  </a:cubicBezTo>
                  <a:lnTo>
                    <a:pt x="0" y="29861"/>
                  </a:lnTo>
                  <a:cubicBezTo>
                    <a:pt x="0" y="13369"/>
                    <a:pt x="13369" y="0"/>
                    <a:pt x="2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1365687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4870231" y="2772452"/>
            <a:ext cx="1911122" cy="124520"/>
          </a:xfrm>
          <a:custGeom>
            <a:avLst/>
            <a:gdLst/>
            <a:ahLst/>
            <a:cxnLst/>
            <a:rect l="l" t="t" r="r" b="b"/>
            <a:pathLst>
              <a:path w="1911122" h="124520">
                <a:moveTo>
                  <a:pt x="0" y="0"/>
                </a:moveTo>
                <a:lnTo>
                  <a:pt x="1911122" y="0"/>
                </a:lnTo>
                <a:lnTo>
                  <a:pt x="1911122" y="124520"/>
                </a:lnTo>
                <a:lnTo>
                  <a:pt x="0" y="124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07" b="-3698516"/>
            </a:stretch>
          </a:blipFill>
          <a:ln cap="sq">
            <a:noFill/>
            <a:prstDash val="solid"/>
            <a:miter/>
          </a:ln>
        </p:spPr>
      </p:sp>
      <p:sp>
        <p:nvSpPr>
          <p:cNvPr id="58" name="Freeform 58"/>
          <p:cNvSpPr/>
          <p:nvPr/>
        </p:nvSpPr>
        <p:spPr>
          <a:xfrm>
            <a:off x="4870231" y="2885471"/>
            <a:ext cx="1911122" cy="530336"/>
          </a:xfrm>
          <a:custGeom>
            <a:avLst/>
            <a:gdLst/>
            <a:ahLst/>
            <a:cxnLst/>
            <a:rect l="l" t="t" r="r" b="b"/>
            <a:pathLst>
              <a:path w="1911122" h="530336">
                <a:moveTo>
                  <a:pt x="0" y="0"/>
                </a:moveTo>
                <a:lnTo>
                  <a:pt x="1911122" y="0"/>
                </a:lnTo>
                <a:lnTo>
                  <a:pt x="1911122" y="530337"/>
                </a:lnTo>
                <a:lnTo>
                  <a:pt x="0" y="530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6658" b="-657535"/>
            </a:stretch>
          </a:blipFill>
          <a:ln cap="sq">
            <a:noFill/>
            <a:prstDash val="solid"/>
            <a:miter/>
          </a:ln>
        </p:spPr>
      </p:sp>
      <p:sp>
        <p:nvSpPr>
          <p:cNvPr id="59" name="Freeform 59"/>
          <p:cNvSpPr/>
          <p:nvPr/>
        </p:nvSpPr>
        <p:spPr>
          <a:xfrm>
            <a:off x="4870231" y="3416934"/>
            <a:ext cx="1911122" cy="1579102"/>
          </a:xfrm>
          <a:custGeom>
            <a:avLst/>
            <a:gdLst/>
            <a:ahLst/>
            <a:cxnLst/>
            <a:rect l="l" t="t" r="r" b="b"/>
            <a:pathLst>
              <a:path w="1911122" h="1579102">
                <a:moveTo>
                  <a:pt x="0" y="0"/>
                </a:moveTo>
                <a:lnTo>
                  <a:pt x="1911122" y="0"/>
                </a:lnTo>
                <a:lnTo>
                  <a:pt x="1911122" y="1579101"/>
                </a:lnTo>
                <a:lnTo>
                  <a:pt x="0" y="1579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50" b="-94262"/>
            </a:stretch>
          </a:blipFill>
          <a:ln cap="sq">
            <a:noFill/>
            <a:prstDash val="solid"/>
            <a:miter/>
          </a:ln>
        </p:spPr>
      </p:sp>
      <p:sp>
        <p:nvSpPr>
          <p:cNvPr id="60" name="Freeform 60"/>
          <p:cNvSpPr/>
          <p:nvPr/>
        </p:nvSpPr>
        <p:spPr>
          <a:xfrm>
            <a:off x="4870231" y="4985738"/>
            <a:ext cx="1911122" cy="346342"/>
          </a:xfrm>
          <a:custGeom>
            <a:avLst/>
            <a:gdLst/>
            <a:ahLst/>
            <a:cxnLst/>
            <a:rect l="l" t="t" r="r" b="b"/>
            <a:pathLst>
              <a:path w="1911122" h="346342">
                <a:moveTo>
                  <a:pt x="0" y="0"/>
                </a:moveTo>
                <a:lnTo>
                  <a:pt x="1911122" y="0"/>
                </a:lnTo>
                <a:lnTo>
                  <a:pt x="1911122" y="346342"/>
                </a:lnTo>
                <a:lnTo>
                  <a:pt x="0" y="346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28494" b="-240741"/>
            </a:stretch>
          </a:blipFill>
          <a:ln cap="sq">
            <a:noFill/>
            <a:prstDash val="solid"/>
            <a:miter/>
          </a:ln>
        </p:spPr>
      </p:sp>
      <p:sp>
        <p:nvSpPr>
          <p:cNvPr id="61" name="Freeform 61"/>
          <p:cNvSpPr/>
          <p:nvPr/>
        </p:nvSpPr>
        <p:spPr>
          <a:xfrm>
            <a:off x="4870231" y="5324762"/>
            <a:ext cx="1911122" cy="60055"/>
          </a:xfrm>
          <a:custGeom>
            <a:avLst/>
            <a:gdLst/>
            <a:ahLst/>
            <a:cxnLst/>
            <a:rect l="l" t="t" r="r" b="b"/>
            <a:pathLst>
              <a:path w="1911122" h="60055">
                <a:moveTo>
                  <a:pt x="0" y="0"/>
                </a:moveTo>
                <a:lnTo>
                  <a:pt x="1911122" y="0"/>
                </a:lnTo>
                <a:lnTo>
                  <a:pt x="1911122" y="60054"/>
                </a:lnTo>
                <a:lnTo>
                  <a:pt x="0" y="6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96536"/>
            </a:stretch>
          </a:blipFill>
          <a:ln cap="sq">
            <a:noFill/>
            <a:prstDash val="solid"/>
            <a:miter/>
          </a:ln>
        </p:spPr>
      </p:sp>
      <p:sp>
        <p:nvSpPr>
          <p:cNvPr id="62" name="TextBox 62"/>
          <p:cNvSpPr txBox="1"/>
          <p:nvPr/>
        </p:nvSpPr>
        <p:spPr>
          <a:xfrm>
            <a:off x="6198532" y="3370931"/>
            <a:ext cx="452169" cy="13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"/>
              </a:lnSpc>
            </a:pPr>
            <a:r>
              <a:rPr lang="en-US" sz="785">
                <a:solidFill>
                  <a:srgbClr val="CAB676"/>
                </a:solidFill>
                <a:latin typeface="Georgia Pro"/>
              </a:rPr>
              <a:t>12gm Bite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76905" y="1389185"/>
            <a:ext cx="4564183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>
                <a:solidFill>
                  <a:srgbClr val="FFFFFF"/>
                </a:solidFill>
                <a:latin typeface="Arial"/>
              </a:rPr>
              <a:t>Mindful Moments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603732" y="2319465"/>
            <a:ext cx="3977875" cy="4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Dark Bite: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603732" y="3419807"/>
            <a:ext cx="3842036" cy="4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Pouch Packs: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03732" y="4606739"/>
            <a:ext cx="4127786" cy="4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Gift Boxes: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059131" y="2408233"/>
            <a:ext cx="1485156" cy="34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al"/>
              </a:rPr>
              <a:t>15g Dark Bite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7683284" y="7268669"/>
            <a:ext cx="10377284" cy="2825783"/>
            <a:chOff x="0" y="0"/>
            <a:chExt cx="2733112" cy="744239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733112" cy="744239"/>
            </a:xfrm>
            <a:custGeom>
              <a:avLst/>
              <a:gdLst/>
              <a:ahLst/>
              <a:cxnLst/>
              <a:rect l="l" t="t" r="r" b="b"/>
              <a:pathLst>
                <a:path w="2733112" h="744239">
                  <a:moveTo>
                    <a:pt x="14921" y="0"/>
                  </a:moveTo>
                  <a:lnTo>
                    <a:pt x="2718191" y="0"/>
                  </a:lnTo>
                  <a:cubicBezTo>
                    <a:pt x="2722148" y="0"/>
                    <a:pt x="2725943" y="1572"/>
                    <a:pt x="2728741" y="4370"/>
                  </a:cubicBezTo>
                  <a:cubicBezTo>
                    <a:pt x="2731540" y="7168"/>
                    <a:pt x="2733112" y="10964"/>
                    <a:pt x="2733112" y="14921"/>
                  </a:cubicBezTo>
                  <a:lnTo>
                    <a:pt x="2733112" y="729318"/>
                  </a:lnTo>
                  <a:cubicBezTo>
                    <a:pt x="2733112" y="733275"/>
                    <a:pt x="2731540" y="737071"/>
                    <a:pt x="2728741" y="739869"/>
                  </a:cubicBezTo>
                  <a:cubicBezTo>
                    <a:pt x="2725943" y="742667"/>
                    <a:pt x="2722148" y="744239"/>
                    <a:pt x="2718191" y="744239"/>
                  </a:cubicBezTo>
                  <a:lnTo>
                    <a:pt x="14921" y="744239"/>
                  </a:lnTo>
                  <a:cubicBezTo>
                    <a:pt x="10964" y="744239"/>
                    <a:pt x="7168" y="742667"/>
                    <a:pt x="4370" y="739869"/>
                  </a:cubicBezTo>
                  <a:cubicBezTo>
                    <a:pt x="1572" y="737071"/>
                    <a:pt x="0" y="733275"/>
                    <a:pt x="0" y="729318"/>
                  </a:cubicBezTo>
                  <a:lnTo>
                    <a:pt x="0" y="14921"/>
                  </a:lnTo>
                  <a:cubicBezTo>
                    <a:pt x="0" y="10964"/>
                    <a:pt x="1572" y="7168"/>
                    <a:pt x="4370" y="4370"/>
                  </a:cubicBezTo>
                  <a:cubicBezTo>
                    <a:pt x="7168" y="1572"/>
                    <a:pt x="10964" y="0"/>
                    <a:pt x="1492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0" y="-9525"/>
              <a:ext cx="2733112" cy="753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2772824" y="226614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3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345398" y="237911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1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6263420" y="239749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6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7293743" y="239749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7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5211949" y="234460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5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4127142" y="247035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4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395212" y="226614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2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8128740" y="9491883"/>
            <a:ext cx="1455594" cy="37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24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Arial Bold"/>
              </a:rPr>
              <a:t>Attributes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5584851" y="9483050"/>
            <a:ext cx="2383888" cy="37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24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Personal Value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615951" y="9491883"/>
            <a:ext cx="1620485" cy="37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24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Functional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3121181" y="9491883"/>
            <a:ext cx="2158930" cy="37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24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Psycho-Social</a:t>
            </a:r>
          </a:p>
        </p:txBody>
      </p:sp>
      <p:sp>
        <p:nvSpPr>
          <p:cNvPr id="82" name="AutoShape 82"/>
          <p:cNvSpPr/>
          <p:nvPr/>
        </p:nvSpPr>
        <p:spPr>
          <a:xfrm>
            <a:off x="8015099" y="9274796"/>
            <a:ext cx="9675994" cy="0"/>
          </a:xfrm>
          <a:prstGeom prst="line">
            <a:avLst/>
          </a:prstGeom>
          <a:ln w="28575" cap="flat">
            <a:solidFill>
              <a:srgbClr val="51227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3" name="TextBox 83"/>
          <p:cNvSpPr txBox="1"/>
          <p:nvPr/>
        </p:nvSpPr>
        <p:spPr>
          <a:xfrm>
            <a:off x="15979577" y="8480766"/>
            <a:ext cx="1279723" cy="24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Self-control-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6014020" y="7724546"/>
            <a:ext cx="1456506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Elegance -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304755" y="8464697"/>
            <a:ext cx="1855936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Mood Regulation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 -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648348" y="8483747"/>
            <a:ext cx="907939" cy="24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Sharing -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606506" y="7742540"/>
            <a:ext cx="2228884" cy="24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Individual Indulgence -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7935652" y="8471068"/>
            <a:ext cx="1648682" cy="24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Portion Control - 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7926616" y="7740903"/>
            <a:ext cx="2154553" cy="24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Premium Packaging -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9266495" y="6849569"/>
            <a:ext cx="6767709" cy="778353"/>
            <a:chOff x="0" y="0"/>
            <a:chExt cx="1782442" cy="204998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782442" cy="204998"/>
            </a:xfrm>
            <a:custGeom>
              <a:avLst/>
              <a:gdLst/>
              <a:ahLst/>
              <a:cxnLst/>
              <a:rect l="l" t="t" r="r" b="b"/>
              <a:pathLst>
                <a:path w="1782442" h="204998">
                  <a:moveTo>
                    <a:pt x="22879" y="0"/>
                  </a:moveTo>
                  <a:lnTo>
                    <a:pt x="1759563" y="0"/>
                  </a:lnTo>
                  <a:cubicBezTo>
                    <a:pt x="1772198" y="0"/>
                    <a:pt x="1782442" y="10243"/>
                    <a:pt x="1782442" y="22879"/>
                  </a:cubicBezTo>
                  <a:lnTo>
                    <a:pt x="1782442" y="182119"/>
                  </a:lnTo>
                  <a:cubicBezTo>
                    <a:pt x="1782442" y="194755"/>
                    <a:pt x="1772198" y="204998"/>
                    <a:pt x="1759563" y="204998"/>
                  </a:cubicBezTo>
                  <a:lnTo>
                    <a:pt x="22879" y="204998"/>
                  </a:lnTo>
                  <a:cubicBezTo>
                    <a:pt x="10243" y="204998"/>
                    <a:pt x="0" y="194755"/>
                    <a:pt x="0" y="182119"/>
                  </a:cubicBezTo>
                  <a:lnTo>
                    <a:pt x="0" y="22879"/>
                  </a:lnTo>
                  <a:cubicBezTo>
                    <a:pt x="0" y="10243"/>
                    <a:pt x="10243" y="0"/>
                    <a:pt x="228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2" name="TextBox 92"/>
            <p:cNvSpPr txBox="1"/>
            <p:nvPr/>
          </p:nvSpPr>
          <p:spPr>
            <a:xfrm>
              <a:off x="0" y="-47625"/>
              <a:ext cx="1782442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9487721" y="6863277"/>
            <a:ext cx="6371615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 err="1">
                <a:solidFill>
                  <a:srgbClr val="FFFFFF"/>
                </a:solidFill>
                <a:latin typeface="Arial"/>
              </a:rPr>
              <a:t>Bournville</a:t>
            </a:r>
            <a:r>
              <a:rPr lang="en-US" sz="4271" dirty="0">
                <a:solidFill>
                  <a:srgbClr val="FFFFFF"/>
                </a:solidFill>
                <a:latin typeface="Arial"/>
              </a:rPr>
              <a:t> - Value Journey</a:t>
            </a:r>
          </a:p>
        </p:txBody>
      </p:sp>
      <p:sp>
        <p:nvSpPr>
          <p:cNvPr id="94" name="AutoShape 94"/>
          <p:cNvSpPr/>
          <p:nvPr/>
        </p:nvSpPr>
        <p:spPr>
          <a:xfrm>
            <a:off x="12525730" y="8493272"/>
            <a:ext cx="449861" cy="0"/>
          </a:xfrm>
          <a:prstGeom prst="line">
            <a:avLst/>
          </a:prstGeom>
          <a:ln w="38100" cap="flat">
            <a:solidFill>
              <a:srgbClr val="51227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5" name="AutoShape 95"/>
          <p:cNvSpPr/>
          <p:nvPr/>
        </p:nvSpPr>
        <p:spPr>
          <a:xfrm>
            <a:off x="9883649" y="8474222"/>
            <a:ext cx="449861" cy="0"/>
          </a:xfrm>
          <a:prstGeom prst="line">
            <a:avLst/>
          </a:prstGeom>
          <a:ln w="38100" cap="flat">
            <a:solidFill>
              <a:srgbClr val="51227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6" name="AutoShape 96"/>
          <p:cNvSpPr/>
          <p:nvPr/>
        </p:nvSpPr>
        <p:spPr>
          <a:xfrm>
            <a:off x="15291473" y="8493272"/>
            <a:ext cx="449861" cy="0"/>
          </a:xfrm>
          <a:prstGeom prst="line">
            <a:avLst/>
          </a:prstGeom>
          <a:ln w="38100" cap="flat">
            <a:solidFill>
              <a:srgbClr val="51227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7" name="TextBox 97"/>
          <p:cNvSpPr txBox="1"/>
          <p:nvPr/>
        </p:nvSpPr>
        <p:spPr>
          <a:xfrm>
            <a:off x="3523895" y="248021"/>
            <a:ext cx="9974581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Building Idea - Product - Price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633998" y="2803987"/>
            <a:ext cx="3896926" cy="4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Open up for calm, Bournville's 15g mood-boosting bites for 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self-indulgence.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633998" y="3686698"/>
            <a:ext cx="3947609" cy="64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10 delectable bites, focused on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 portion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control 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sharing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33998" y="5106176"/>
            <a:ext cx="4066112" cy="4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Gifting curated delights, highlighting the variety of Dark.</a:t>
            </a:r>
          </a:p>
        </p:txBody>
      </p:sp>
      <p:grpSp>
        <p:nvGrpSpPr>
          <p:cNvPr id="101" name="Group 101"/>
          <p:cNvGrpSpPr/>
          <p:nvPr/>
        </p:nvGrpSpPr>
        <p:grpSpPr>
          <a:xfrm>
            <a:off x="7646748" y="1707968"/>
            <a:ext cx="10377284" cy="4824205"/>
            <a:chOff x="0" y="0"/>
            <a:chExt cx="2733112" cy="1270573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2733112" cy="1270573"/>
            </a:xfrm>
            <a:custGeom>
              <a:avLst/>
              <a:gdLst/>
              <a:ahLst/>
              <a:cxnLst/>
              <a:rect l="l" t="t" r="r" b="b"/>
              <a:pathLst>
                <a:path w="2733112" h="1270573">
                  <a:moveTo>
                    <a:pt x="14921" y="0"/>
                  </a:moveTo>
                  <a:lnTo>
                    <a:pt x="2718191" y="0"/>
                  </a:lnTo>
                  <a:cubicBezTo>
                    <a:pt x="2722148" y="0"/>
                    <a:pt x="2725943" y="1572"/>
                    <a:pt x="2728741" y="4370"/>
                  </a:cubicBezTo>
                  <a:cubicBezTo>
                    <a:pt x="2731540" y="7168"/>
                    <a:pt x="2733112" y="10964"/>
                    <a:pt x="2733112" y="14921"/>
                  </a:cubicBezTo>
                  <a:lnTo>
                    <a:pt x="2733112" y="1255652"/>
                  </a:lnTo>
                  <a:cubicBezTo>
                    <a:pt x="2733112" y="1259609"/>
                    <a:pt x="2731540" y="1263404"/>
                    <a:pt x="2728741" y="1266202"/>
                  </a:cubicBezTo>
                  <a:cubicBezTo>
                    <a:pt x="2725943" y="1269001"/>
                    <a:pt x="2722148" y="1270573"/>
                    <a:pt x="2718191" y="1270573"/>
                  </a:cubicBezTo>
                  <a:lnTo>
                    <a:pt x="14921" y="1270573"/>
                  </a:lnTo>
                  <a:cubicBezTo>
                    <a:pt x="10964" y="1270573"/>
                    <a:pt x="7168" y="1269001"/>
                    <a:pt x="4370" y="1266202"/>
                  </a:cubicBezTo>
                  <a:cubicBezTo>
                    <a:pt x="1572" y="1263404"/>
                    <a:pt x="0" y="1259609"/>
                    <a:pt x="0" y="1255652"/>
                  </a:cubicBezTo>
                  <a:lnTo>
                    <a:pt x="0" y="14921"/>
                  </a:lnTo>
                  <a:cubicBezTo>
                    <a:pt x="0" y="10964"/>
                    <a:pt x="1572" y="7168"/>
                    <a:pt x="4370" y="4370"/>
                  </a:cubicBezTo>
                  <a:cubicBezTo>
                    <a:pt x="7168" y="1572"/>
                    <a:pt x="10964" y="0"/>
                    <a:pt x="1492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0" y="-9525"/>
              <a:ext cx="2733112" cy="128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9660010" y="1385978"/>
            <a:ext cx="6418246" cy="778353"/>
            <a:chOff x="0" y="0"/>
            <a:chExt cx="1690402" cy="204998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690402" cy="204998"/>
            </a:xfrm>
            <a:custGeom>
              <a:avLst/>
              <a:gdLst/>
              <a:ahLst/>
              <a:cxnLst/>
              <a:rect l="l" t="t" r="r" b="b"/>
              <a:pathLst>
                <a:path w="1690402" h="204998">
                  <a:moveTo>
                    <a:pt x="24125" y="0"/>
                  </a:moveTo>
                  <a:lnTo>
                    <a:pt x="1666278" y="0"/>
                  </a:lnTo>
                  <a:cubicBezTo>
                    <a:pt x="1679601" y="0"/>
                    <a:pt x="1690402" y="10801"/>
                    <a:pt x="1690402" y="24125"/>
                  </a:cubicBezTo>
                  <a:lnTo>
                    <a:pt x="1690402" y="180874"/>
                  </a:lnTo>
                  <a:cubicBezTo>
                    <a:pt x="1690402" y="194197"/>
                    <a:pt x="1679601" y="204998"/>
                    <a:pt x="1666278" y="204998"/>
                  </a:cubicBezTo>
                  <a:lnTo>
                    <a:pt x="24125" y="204998"/>
                  </a:lnTo>
                  <a:cubicBezTo>
                    <a:pt x="10801" y="204998"/>
                    <a:pt x="0" y="194197"/>
                    <a:pt x="0" y="180874"/>
                  </a:cubicBezTo>
                  <a:lnTo>
                    <a:pt x="0" y="24125"/>
                  </a:lnTo>
                  <a:cubicBezTo>
                    <a:pt x="0" y="10801"/>
                    <a:pt x="10801" y="0"/>
                    <a:pt x="241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6" name="TextBox 106"/>
            <p:cNvSpPr txBox="1"/>
            <p:nvPr/>
          </p:nvSpPr>
          <p:spPr>
            <a:xfrm>
              <a:off x="0" y="-47625"/>
              <a:ext cx="1690402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7" name="Freeform 107"/>
          <p:cNvSpPr/>
          <p:nvPr/>
        </p:nvSpPr>
        <p:spPr>
          <a:xfrm>
            <a:off x="11176014" y="3201528"/>
            <a:ext cx="1215194" cy="1419204"/>
          </a:xfrm>
          <a:custGeom>
            <a:avLst/>
            <a:gdLst/>
            <a:ahLst/>
            <a:cxnLst/>
            <a:rect l="l" t="t" r="r" b="b"/>
            <a:pathLst>
              <a:path w="1215194" h="1419204">
                <a:moveTo>
                  <a:pt x="0" y="0"/>
                </a:moveTo>
                <a:lnTo>
                  <a:pt x="1215193" y="0"/>
                </a:lnTo>
                <a:lnTo>
                  <a:pt x="1215193" y="1419204"/>
                </a:lnTo>
                <a:lnTo>
                  <a:pt x="0" y="1419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8" name="Freeform 108"/>
          <p:cNvSpPr/>
          <p:nvPr/>
        </p:nvSpPr>
        <p:spPr>
          <a:xfrm>
            <a:off x="16567373" y="4579172"/>
            <a:ext cx="947967" cy="1484097"/>
          </a:xfrm>
          <a:custGeom>
            <a:avLst/>
            <a:gdLst/>
            <a:ahLst/>
            <a:cxnLst/>
            <a:rect l="l" t="t" r="r" b="b"/>
            <a:pathLst>
              <a:path w="947967" h="1484097">
                <a:moveTo>
                  <a:pt x="0" y="0"/>
                </a:moveTo>
                <a:lnTo>
                  <a:pt x="947967" y="0"/>
                </a:lnTo>
                <a:lnTo>
                  <a:pt x="947967" y="1484097"/>
                </a:lnTo>
                <a:lnTo>
                  <a:pt x="0" y="1484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9" name="Freeform 109"/>
          <p:cNvSpPr/>
          <p:nvPr/>
        </p:nvSpPr>
        <p:spPr>
          <a:xfrm>
            <a:off x="7932210" y="5260414"/>
            <a:ext cx="1160264" cy="1067443"/>
          </a:xfrm>
          <a:custGeom>
            <a:avLst/>
            <a:gdLst/>
            <a:ahLst/>
            <a:cxnLst/>
            <a:rect l="l" t="t" r="r" b="b"/>
            <a:pathLst>
              <a:path w="1160264" h="1067443">
                <a:moveTo>
                  <a:pt x="0" y="0"/>
                </a:moveTo>
                <a:lnTo>
                  <a:pt x="1160264" y="0"/>
                </a:lnTo>
                <a:lnTo>
                  <a:pt x="1160264" y="1067443"/>
                </a:lnTo>
                <a:lnTo>
                  <a:pt x="0" y="1067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0" name="Group 110"/>
          <p:cNvGrpSpPr/>
          <p:nvPr/>
        </p:nvGrpSpPr>
        <p:grpSpPr>
          <a:xfrm>
            <a:off x="7984108" y="4300898"/>
            <a:ext cx="3007417" cy="673766"/>
            <a:chOff x="0" y="0"/>
            <a:chExt cx="792077" cy="177453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792077" cy="177453"/>
            </a:xfrm>
            <a:custGeom>
              <a:avLst/>
              <a:gdLst/>
              <a:ahLst/>
              <a:cxnLst/>
              <a:rect l="l" t="t" r="r" b="b"/>
              <a:pathLst>
                <a:path w="792077" h="177453">
                  <a:moveTo>
                    <a:pt x="51486" y="0"/>
                  </a:moveTo>
                  <a:lnTo>
                    <a:pt x="740591" y="0"/>
                  </a:lnTo>
                  <a:cubicBezTo>
                    <a:pt x="769026" y="0"/>
                    <a:pt x="792077" y="23051"/>
                    <a:pt x="792077" y="51486"/>
                  </a:cubicBezTo>
                  <a:lnTo>
                    <a:pt x="792077" y="125967"/>
                  </a:lnTo>
                  <a:cubicBezTo>
                    <a:pt x="792077" y="139622"/>
                    <a:pt x="786652" y="152718"/>
                    <a:pt x="776997" y="162373"/>
                  </a:cubicBezTo>
                  <a:cubicBezTo>
                    <a:pt x="767342" y="172028"/>
                    <a:pt x="754246" y="177453"/>
                    <a:pt x="740591" y="177453"/>
                  </a:cubicBezTo>
                  <a:lnTo>
                    <a:pt x="51486" y="177453"/>
                  </a:lnTo>
                  <a:cubicBezTo>
                    <a:pt x="23051" y="177453"/>
                    <a:pt x="0" y="154402"/>
                    <a:pt x="0" y="125967"/>
                  </a:cubicBezTo>
                  <a:lnTo>
                    <a:pt x="0" y="51486"/>
                  </a:lnTo>
                  <a:cubicBezTo>
                    <a:pt x="0" y="23051"/>
                    <a:pt x="23051" y="0"/>
                    <a:pt x="51486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12" name="TextBox 112"/>
            <p:cNvSpPr txBox="1"/>
            <p:nvPr/>
          </p:nvSpPr>
          <p:spPr>
            <a:xfrm>
              <a:off x="0" y="-47625"/>
              <a:ext cx="792077" cy="225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15910678" y="3244733"/>
            <a:ext cx="1569544" cy="791382"/>
            <a:chOff x="0" y="0"/>
            <a:chExt cx="2092725" cy="1055175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2092725" cy="954806"/>
            </a:xfrm>
            <a:custGeom>
              <a:avLst/>
              <a:gdLst/>
              <a:ahLst/>
              <a:cxnLst/>
              <a:rect l="l" t="t" r="r" b="b"/>
              <a:pathLst>
                <a:path w="2092725" h="954806">
                  <a:moveTo>
                    <a:pt x="0" y="0"/>
                  </a:moveTo>
                  <a:lnTo>
                    <a:pt x="2092725" y="0"/>
                  </a:lnTo>
                  <a:lnTo>
                    <a:pt x="2092725" y="954806"/>
                  </a:lnTo>
                  <a:lnTo>
                    <a:pt x="0" y="954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5" name="Group 115"/>
            <p:cNvGrpSpPr/>
            <p:nvPr/>
          </p:nvGrpSpPr>
          <p:grpSpPr>
            <a:xfrm>
              <a:off x="0" y="418845"/>
              <a:ext cx="617317" cy="636330"/>
              <a:chOff x="0" y="0"/>
              <a:chExt cx="121939" cy="125695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121939" cy="125695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125695">
                    <a:moveTo>
                      <a:pt x="0" y="0"/>
                    </a:moveTo>
                    <a:lnTo>
                      <a:pt x="121939" y="0"/>
                    </a:lnTo>
                    <a:lnTo>
                      <a:pt x="121939" y="125695"/>
                    </a:lnTo>
                    <a:lnTo>
                      <a:pt x="0" y="12569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7" name="TextBox 117"/>
              <p:cNvSpPr txBox="1"/>
              <p:nvPr/>
            </p:nvSpPr>
            <p:spPr>
              <a:xfrm>
                <a:off x="0" y="-9525"/>
                <a:ext cx="121939" cy="135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</p:grpSp>
      <p:sp>
        <p:nvSpPr>
          <p:cNvPr id="118" name="TextBox 118"/>
          <p:cNvSpPr txBox="1"/>
          <p:nvPr/>
        </p:nvSpPr>
        <p:spPr>
          <a:xfrm>
            <a:off x="10901699" y="1367489"/>
            <a:ext cx="3940453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u="none" strike="noStrike" dirty="0">
                <a:solidFill>
                  <a:srgbClr val="FFFFFF"/>
                </a:solidFill>
                <a:latin typeface="Arial"/>
              </a:rPr>
              <a:t>Target Groups 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8160367" y="4415198"/>
            <a:ext cx="2478584" cy="4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Ideal for sharing with friends &amp; family.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0291600" y="2172026"/>
            <a:ext cx="5865857" cy="4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Arial Bold"/>
              </a:rPr>
              <a:t>Working Professionals &amp; Students -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3121181" y="2589202"/>
            <a:ext cx="3219318" cy="4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Healthy Indulgers: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8106769" y="2577767"/>
            <a:ext cx="2161794" cy="4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Connoisseurs: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3498145" y="5285818"/>
            <a:ext cx="2862566" cy="4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Mini rewards for hitting milestones.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13441464" y="4948815"/>
            <a:ext cx="2886962" cy="24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"/>
              </a:rPr>
              <a:t> B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alance active lifestyle.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3369390" y="4481109"/>
            <a:ext cx="2322038" cy="4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Fitness Freaks: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3304755" y="3180768"/>
            <a:ext cx="2628143" cy="4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Detailed nutrition information on packaging.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3514605" y="5827020"/>
            <a:ext cx="2638510" cy="4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Enjoy a small treat without exceeding sugar intake.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8106769" y="3704255"/>
            <a:ext cx="3049803" cy="4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Smaller SKU to carry in </a:t>
            </a:r>
          </a:p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pocket, handbags &amp; purse.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8147145" y="3137859"/>
            <a:ext cx="2844380" cy="4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Beautifully Packaged - Visually Appealing.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0017513" y="5096236"/>
            <a:ext cx="2854413" cy="43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Thoughtful Gifters: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0081170" y="6075307"/>
            <a:ext cx="2669491" cy="24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31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Corporate gifting options.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3159785" y="3804825"/>
            <a:ext cx="2782453" cy="44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31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Arial"/>
              </a:rPr>
              <a:t>Consuming to regulate mood &amp; stress.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8937261" y="5541494"/>
            <a:ext cx="3805603" cy="64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31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"/>
              </a:rPr>
              <a:t>Ce</a:t>
            </a: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lebrate achievements with a reward that's guilt-free and delightful.</a:t>
            </a:r>
          </a:p>
          <a:p>
            <a:pPr marL="0" lvl="0" indent="0" algn="r">
              <a:lnSpc>
                <a:spcPts val="1631"/>
              </a:lnSpc>
              <a:spcBef>
                <a:spcPct val="0"/>
              </a:spcBef>
            </a:pPr>
            <a:endParaRPr lang="en-US" sz="1599" u="none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4" name="Group 134"/>
          <p:cNvGrpSpPr/>
          <p:nvPr/>
        </p:nvGrpSpPr>
        <p:grpSpPr>
          <a:xfrm>
            <a:off x="294864" y="6383508"/>
            <a:ext cx="7057418" cy="3710944"/>
            <a:chOff x="0" y="0"/>
            <a:chExt cx="1858744" cy="977368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858744" cy="977368"/>
            </a:xfrm>
            <a:custGeom>
              <a:avLst/>
              <a:gdLst/>
              <a:ahLst/>
              <a:cxnLst/>
              <a:rect l="l" t="t" r="r" b="b"/>
              <a:pathLst>
                <a:path w="1858744" h="977368">
                  <a:moveTo>
                    <a:pt x="21940" y="0"/>
                  </a:moveTo>
                  <a:lnTo>
                    <a:pt x="1836804" y="0"/>
                  </a:lnTo>
                  <a:cubicBezTo>
                    <a:pt x="1842623" y="0"/>
                    <a:pt x="1848203" y="2312"/>
                    <a:pt x="1852318" y="6426"/>
                  </a:cubicBezTo>
                  <a:cubicBezTo>
                    <a:pt x="1856432" y="10541"/>
                    <a:pt x="1858744" y="16121"/>
                    <a:pt x="1858744" y="21940"/>
                  </a:cubicBezTo>
                  <a:lnTo>
                    <a:pt x="1858744" y="955428"/>
                  </a:lnTo>
                  <a:cubicBezTo>
                    <a:pt x="1858744" y="967545"/>
                    <a:pt x="1848921" y="977368"/>
                    <a:pt x="1836804" y="977368"/>
                  </a:cubicBezTo>
                  <a:lnTo>
                    <a:pt x="21940" y="977368"/>
                  </a:lnTo>
                  <a:cubicBezTo>
                    <a:pt x="9823" y="977368"/>
                    <a:pt x="0" y="967545"/>
                    <a:pt x="0" y="955428"/>
                  </a:cubicBezTo>
                  <a:lnTo>
                    <a:pt x="0" y="21940"/>
                  </a:lnTo>
                  <a:cubicBezTo>
                    <a:pt x="0" y="9823"/>
                    <a:pt x="9823" y="0"/>
                    <a:pt x="2194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136" name="TextBox 136"/>
            <p:cNvSpPr txBox="1"/>
            <p:nvPr/>
          </p:nvSpPr>
          <p:spPr>
            <a:xfrm>
              <a:off x="0" y="-9525"/>
              <a:ext cx="1858744" cy="98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42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7" name="Group 137"/>
          <p:cNvGrpSpPr/>
          <p:nvPr/>
        </p:nvGrpSpPr>
        <p:grpSpPr>
          <a:xfrm>
            <a:off x="1704009" y="6027348"/>
            <a:ext cx="4278973" cy="765071"/>
            <a:chOff x="0" y="0"/>
            <a:chExt cx="1126972" cy="201500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1126972" cy="201500"/>
            </a:xfrm>
            <a:custGeom>
              <a:avLst/>
              <a:gdLst/>
              <a:ahLst/>
              <a:cxnLst/>
              <a:rect l="l" t="t" r="r" b="b"/>
              <a:pathLst>
                <a:path w="1126972" h="201500">
                  <a:moveTo>
                    <a:pt x="36186" y="0"/>
                  </a:moveTo>
                  <a:lnTo>
                    <a:pt x="1090786" y="0"/>
                  </a:lnTo>
                  <a:cubicBezTo>
                    <a:pt x="1100384" y="0"/>
                    <a:pt x="1109588" y="3812"/>
                    <a:pt x="1116374" y="10599"/>
                  </a:cubicBezTo>
                  <a:cubicBezTo>
                    <a:pt x="1123160" y="17385"/>
                    <a:pt x="1126972" y="26589"/>
                    <a:pt x="1126972" y="36186"/>
                  </a:cubicBezTo>
                  <a:lnTo>
                    <a:pt x="1126972" y="165314"/>
                  </a:lnTo>
                  <a:cubicBezTo>
                    <a:pt x="1126972" y="174911"/>
                    <a:pt x="1123160" y="184115"/>
                    <a:pt x="1116374" y="190901"/>
                  </a:cubicBezTo>
                  <a:cubicBezTo>
                    <a:pt x="1109588" y="197688"/>
                    <a:pt x="1100384" y="201500"/>
                    <a:pt x="1090786" y="201500"/>
                  </a:cubicBezTo>
                  <a:lnTo>
                    <a:pt x="36186" y="201500"/>
                  </a:lnTo>
                  <a:cubicBezTo>
                    <a:pt x="26589" y="201500"/>
                    <a:pt x="17385" y="197688"/>
                    <a:pt x="10599" y="190901"/>
                  </a:cubicBezTo>
                  <a:cubicBezTo>
                    <a:pt x="3812" y="184115"/>
                    <a:pt x="0" y="174911"/>
                    <a:pt x="0" y="165314"/>
                  </a:cubicBezTo>
                  <a:lnTo>
                    <a:pt x="0" y="36186"/>
                  </a:lnTo>
                  <a:cubicBezTo>
                    <a:pt x="0" y="26589"/>
                    <a:pt x="3812" y="17385"/>
                    <a:pt x="10599" y="10599"/>
                  </a:cubicBezTo>
                  <a:cubicBezTo>
                    <a:pt x="17385" y="3812"/>
                    <a:pt x="26589" y="0"/>
                    <a:pt x="361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9" name="TextBox 139"/>
            <p:cNvSpPr txBox="1"/>
            <p:nvPr/>
          </p:nvSpPr>
          <p:spPr>
            <a:xfrm>
              <a:off x="0" y="-47625"/>
              <a:ext cx="1126972" cy="24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0" name="Freeform 140"/>
          <p:cNvSpPr/>
          <p:nvPr/>
        </p:nvSpPr>
        <p:spPr>
          <a:xfrm>
            <a:off x="4573469" y="7041190"/>
            <a:ext cx="1409513" cy="453677"/>
          </a:xfrm>
          <a:custGeom>
            <a:avLst/>
            <a:gdLst/>
            <a:ahLst/>
            <a:cxnLst/>
            <a:rect l="l" t="t" r="r" b="b"/>
            <a:pathLst>
              <a:path w="1409513" h="453677">
                <a:moveTo>
                  <a:pt x="0" y="0"/>
                </a:moveTo>
                <a:lnTo>
                  <a:pt x="1409513" y="0"/>
                </a:lnTo>
                <a:lnTo>
                  <a:pt x="1409513" y="453678"/>
                </a:lnTo>
                <a:lnTo>
                  <a:pt x="0" y="453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8539" b="-142146"/>
            </a:stretch>
          </a:blipFill>
        </p:spPr>
      </p:sp>
      <p:sp>
        <p:nvSpPr>
          <p:cNvPr id="141" name="Freeform 141"/>
          <p:cNvSpPr/>
          <p:nvPr/>
        </p:nvSpPr>
        <p:spPr>
          <a:xfrm>
            <a:off x="6018193" y="6941697"/>
            <a:ext cx="1147744" cy="588319"/>
          </a:xfrm>
          <a:custGeom>
            <a:avLst/>
            <a:gdLst/>
            <a:ahLst/>
            <a:cxnLst/>
            <a:rect l="l" t="t" r="r" b="b"/>
            <a:pathLst>
              <a:path w="1147744" h="588319">
                <a:moveTo>
                  <a:pt x="0" y="0"/>
                </a:moveTo>
                <a:lnTo>
                  <a:pt x="1147744" y="0"/>
                </a:lnTo>
                <a:lnTo>
                  <a:pt x="1147744" y="588319"/>
                </a:lnTo>
                <a:lnTo>
                  <a:pt x="0" y="5883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860" t="-60947" r="-8125" b="-61425"/>
            </a:stretch>
          </a:blipFill>
        </p:spPr>
      </p:sp>
      <p:sp>
        <p:nvSpPr>
          <p:cNvPr id="142" name="Freeform 142"/>
          <p:cNvSpPr/>
          <p:nvPr/>
        </p:nvSpPr>
        <p:spPr>
          <a:xfrm>
            <a:off x="4958540" y="7556812"/>
            <a:ext cx="1877699" cy="354518"/>
          </a:xfrm>
          <a:custGeom>
            <a:avLst/>
            <a:gdLst/>
            <a:ahLst/>
            <a:cxnLst/>
            <a:rect l="l" t="t" r="r" b="b"/>
            <a:pathLst>
              <a:path w="1877699" h="354518">
                <a:moveTo>
                  <a:pt x="0" y="0"/>
                </a:moveTo>
                <a:lnTo>
                  <a:pt x="1877700" y="0"/>
                </a:lnTo>
                <a:lnTo>
                  <a:pt x="1877700" y="354518"/>
                </a:lnTo>
                <a:lnTo>
                  <a:pt x="0" y="3545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55574" b="-274073"/>
            </a:stretch>
          </a:blipFill>
        </p:spPr>
      </p:sp>
      <p:sp>
        <p:nvSpPr>
          <p:cNvPr id="143" name="TextBox 143"/>
          <p:cNvSpPr txBox="1"/>
          <p:nvPr/>
        </p:nvSpPr>
        <p:spPr>
          <a:xfrm>
            <a:off x="589301" y="8883036"/>
            <a:ext cx="1232084" cy="69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Gift Boxes: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1796142" y="8827271"/>
            <a:ext cx="2854551" cy="780760"/>
            <a:chOff x="0" y="-28575"/>
            <a:chExt cx="3806068" cy="1041013"/>
          </a:xfrm>
        </p:grpSpPr>
        <p:sp>
          <p:nvSpPr>
            <p:cNvPr id="145" name="TextBox 145"/>
            <p:cNvSpPr txBox="1"/>
            <p:nvPr/>
          </p:nvSpPr>
          <p:spPr>
            <a:xfrm>
              <a:off x="0" y="-28575"/>
              <a:ext cx="3806068" cy="953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855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Arial"/>
                </a:rPr>
                <a:t>Bournville Gift Boxes for every occasion, with price </a:t>
              </a:r>
              <a:r>
                <a:rPr lang="en-US" sz="1599">
                  <a:solidFill>
                    <a:srgbClr val="000000"/>
                  </a:solidFill>
                  <a:latin typeface="Arial Bold"/>
                </a:rPr>
                <a:t>starting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 from </a:t>
              </a:r>
            </a:p>
          </p:txBody>
        </p:sp>
        <p:sp>
          <p:nvSpPr>
            <p:cNvPr id="146" name="TextBox 146"/>
            <p:cNvSpPr txBox="1"/>
            <p:nvPr/>
          </p:nvSpPr>
          <p:spPr>
            <a:xfrm>
              <a:off x="543048" y="593338"/>
              <a:ext cx="992619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Arial Bold"/>
                </a:rPr>
                <a:t>₹250.</a:t>
              </a:r>
            </a:p>
          </p:txBody>
        </p:sp>
      </p:grpSp>
      <p:sp>
        <p:nvSpPr>
          <p:cNvPr id="147" name="TextBox 147"/>
          <p:cNvSpPr txBox="1"/>
          <p:nvPr/>
        </p:nvSpPr>
        <p:spPr>
          <a:xfrm>
            <a:off x="2021978" y="6046676"/>
            <a:ext cx="3621491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>
                <a:solidFill>
                  <a:srgbClr val="FFFFFF"/>
                </a:solidFill>
                <a:latin typeface="Arial"/>
              </a:rPr>
              <a:t>Price Points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589301" y="6963869"/>
            <a:ext cx="1014078" cy="69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Dark Bite: 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589301" y="7911699"/>
            <a:ext cx="1046872" cy="69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PouchPacks:</a:t>
            </a:r>
          </a:p>
        </p:txBody>
      </p:sp>
      <p:grpSp>
        <p:nvGrpSpPr>
          <p:cNvPr id="150" name="Group 150"/>
          <p:cNvGrpSpPr/>
          <p:nvPr/>
        </p:nvGrpSpPr>
        <p:grpSpPr>
          <a:xfrm>
            <a:off x="1719030" y="7010069"/>
            <a:ext cx="2996101" cy="508823"/>
            <a:chOff x="0" y="0"/>
            <a:chExt cx="3994801" cy="678431"/>
          </a:xfrm>
        </p:grpSpPr>
        <p:sp>
          <p:nvSpPr>
            <p:cNvPr id="151" name="TextBox 151"/>
            <p:cNvSpPr txBox="1"/>
            <p:nvPr/>
          </p:nvSpPr>
          <p:spPr>
            <a:xfrm>
              <a:off x="0" y="29595"/>
              <a:ext cx="3994801" cy="648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855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Arial"/>
                </a:rPr>
                <a:t>A</a:t>
              </a:r>
              <a:r>
                <a:rPr lang="en-US" sz="1599" u="none" strike="noStrike">
                  <a:solidFill>
                    <a:srgbClr val="000000"/>
                  </a:solidFill>
                  <a:latin typeface="Arial"/>
                </a:rPr>
                <a:t> rich escape for just          , making luxury accessible to all.</a:t>
              </a:r>
            </a:p>
          </p:txBody>
        </p:sp>
        <p:sp>
          <p:nvSpPr>
            <p:cNvPr id="152" name="TextBox 152"/>
            <p:cNvSpPr txBox="1"/>
            <p:nvPr/>
          </p:nvSpPr>
          <p:spPr>
            <a:xfrm>
              <a:off x="2594584" y="-38100"/>
              <a:ext cx="651034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rial Bold"/>
                </a:rPr>
                <a:t>₹20 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1821384" y="7833216"/>
            <a:ext cx="3167551" cy="731830"/>
            <a:chOff x="0" y="0"/>
            <a:chExt cx="4223401" cy="975773"/>
          </a:xfrm>
        </p:grpSpPr>
        <p:sp>
          <p:nvSpPr>
            <p:cNvPr id="154" name="TextBox 154"/>
            <p:cNvSpPr txBox="1"/>
            <p:nvPr/>
          </p:nvSpPr>
          <p:spPr>
            <a:xfrm>
              <a:off x="0" y="22225"/>
              <a:ext cx="4223401" cy="953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55"/>
                </a:lnSpc>
              </a:pPr>
              <a:r>
                <a:rPr lang="en-US" sz="1599">
                  <a:solidFill>
                    <a:srgbClr val="000000"/>
                  </a:solidFill>
                  <a:latin typeface="Arial Bold"/>
                </a:rPr>
                <a:t>10x15g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 mindful bites for</a:t>
              </a:r>
            </a:p>
            <a:p>
              <a:pPr marL="0" lvl="0" indent="0">
                <a:lnSpc>
                  <a:spcPts val="1855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Arial"/>
                </a:rPr>
                <a:t>shareable indulgence meets     value-conscious craving.</a:t>
              </a:r>
            </a:p>
          </p:txBody>
        </p:sp>
        <p:sp>
          <p:nvSpPr>
            <p:cNvPr id="155" name="TextBox 155"/>
            <p:cNvSpPr txBox="1"/>
            <p:nvPr/>
          </p:nvSpPr>
          <p:spPr>
            <a:xfrm>
              <a:off x="2953870" y="-38100"/>
              <a:ext cx="773509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rial Bold"/>
                </a:rPr>
                <a:t>₹200</a:t>
              </a:r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4642257" y="8063730"/>
            <a:ext cx="2481425" cy="1813613"/>
            <a:chOff x="0" y="0"/>
            <a:chExt cx="653544" cy="477659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653544" cy="477659"/>
            </a:xfrm>
            <a:custGeom>
              <a:avLst/>
              <a:gdLst/>
              <a:ahLst/>
              <a:cxnLst/>
              <a:rect l="l" t="t" r="r" b="b"/>
              <a:pathLst>
                <a:path w="653544" h="477659">
                  <a:moveTo>
                    <a:pt x="62399" y="0"/>
                  </a:moveTo>
                  <a:lnTo>
                    <a:pt x="591145" y="0"/>
                  </a:lnTo>
                  <a:cubicBezTo>
                    <a:pt x="607694" y="0"/>
                    <a:pt x="623566" y="6574"/>
                    <a:pt x="635268" y="18276"/>
                  </a:cubicBezTo>
                  <a:cubicBezTo>
                    <a:pt x="646970" y="29978"/>
                    <a:pt x="653544" y="45850"/>
                    <a:pt x="653544" y="62399"/>
                  </a:cubicBezTo>
                  <a:lnTo>
                    <a:pt x="653544" y="415260"/>
                  </a:lnTo>
                  <a:cubicBezTo>
                    <a:pt x="653544" y="431810"/>
                    <a:pt x="646970" y="447681"/>
                    <a:pt x="635268" y="459383"/>
                  </a:cubicBezTo>
                  <a:cubicBezTo>
                    <a:pt x="623566" y="471085"/>
                    <a:pt x="607694" y="477659"/>
                    <a:pt x="591145" y="477659"/>
                  </a:cubicBezTo>
                  <a:lnTo>
                    <a:pt x="62399" y="477659"/>
                  </a:lnTo>
                  <a:cubicBezTo>
                    <a:pt x="45850" y="477659"/>
                    <a:pt x="29978" y="471085"/>
                    <a:pt x="18276" y="459383"/>
                  </a:cubicBezTo>
                  <a:cubicBezTo>
                    <a:pt x="6574" y="447681"/>
                    <a:pt x="0" y="431810"/>
                    <a:pt x="0" y="415260"/>
                  </a:cubicBezTo>
                  <a:lnTo>
                    <a:pt x="0" y="62399"/>
                  </a:lnTo>
                  <a:cubicBezTo>
                    <a:pt x="0" y="45850"/>
                    <a:pt x="6574" y="29978"/>
                    <a:pt x="18276" y="18276"/>
                  </a:cubicBezTo>
                  <a:cubicBezTo>
                    <a:pt x="29978" y="6574"/>
                    <a:pt x="45850" y="0"/>
                    <a:pt x="62399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58" name="TextBox 158"/>
            <p:cNvSpPr txBox="1"/>
            <p:nvPr/>
          </p:nvSpPr>
          <p:spPr>
            <a:xfrm>
              <a:off x="0" y="-47625"/>
              <a:ext cx="653544" cy="52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9" name="TextBox 159"/>
          <p:cNvSpPr txBox="1"/>
          <p:nvPr/>
        </p:nvSpPr>
        <p:spPr>
          <a:xfrm>
            <a:off x="4645642" y="8123104"/>
            <a:ext cx="2360299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67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High-end Brands like Galaxy </a:t>
            </a:r>
            <a:r>
              <a:rPr lang="en-US" sz="1599">
                <a:solidFill>
                  <a:srgbClr val="000000"/>
                </a:solidFill>
                <a:latin typeface="Arial"/>
              </a:rPr>
              <a:t>have introduced varients in ₹10-20 segment.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4626592" y="8977941"/>
            <a:ext cx="2379349" cy="87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679"/>
              </a:lnSpc>
              <a:spcBef>
                <a:spcPct val="0"/>
              </a:spcBef>
              <a:buFont typeface="Arial"/>
              <a:buChar char="•"/>
            </a:pPr>
            <a:r>
              <a:rPr lang="en-US" sz="1599" u="none" strike="noStrike">
                <a:solidFill>
                  <a:srgbClr val="000000"/>
                </a:solidFill>
                <a:latin typeface="Arial"/>
              </a:rPr>
              <a:t>Bournville's ₹ 20 bites can unlock the dark chocolate for a premium upgrade.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13285998" y="7731680"/>
            <a:ext cx="1893451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1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Curosity -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7926616" y="7977805"/>
            <a:ext cx="2090896" cy="40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9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Sophisticated visual appeal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16014020" y="8745842"/>
            <a:ext cx="1664139" cy="22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39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rial"/>
              </a:rPr>
              <a:t>M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indful choices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10606506" y="7962023"/>
            <a:ext cx="1846457" cy="40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9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rial"/>
              </a:rPr>
              <a:t>S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atisfying chocolate experience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10648348" y="8667050"/>
            <a:ext cx="2025180" cy="40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9"/>
              </a:lnSpc>
              <a:spcBef>
                <a:spcPct val="0"/>
              </a:spcBef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Portable &amp; easier to share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13304755" y="7942247"/>
            <a:ext cx="2280096" cy="40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9"/>
              </a:lnSpc>
              <a:spcBef>
                <a:spcPct val="0"/>
              </a:spcBef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Exploring complex flavors of dark chocolate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13304755" y="8672110"/>
            <a:ext cx="1855936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9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rial"/>
              </a:rPr>
              <a:t>Emphasising well-being &amp; relaxation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16014020" y="7962023"/>
            <a:ext cx="1456506" cy="40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9"/>
              </a:lnSpc>
              <a:spcBef>
                <a:spcPct val="0"/>
              </a:spcBef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Refined taste &amp; lifestyle 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7935652" y="8719669"/>
            <a:ext cx="1664139" cy="40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39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rial"/>
              </a:rPr>
              <a:t>Promotes m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indful consumption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0056" y="875568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4747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6954" y="549253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99999" y="-4582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67653" y="296742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57118" y="65110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5691" y="799809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98037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36436" y="10287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89464" y="-25167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03143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27204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18957" y="51435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991349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55654" y="81174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45505" y="-81283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12593" y="248443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39890" y="578169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804441" y="89153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39749" y="742840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940445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33064" y="135660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981699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524247" y="446098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27149" y="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300718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259349" y="44228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28428" y="1708423"/>
            <a:ext cx="11913964" cy="4021954"/>
            <a:chOff x="0" y="0"/>
            <a:chExt cx="3137834" cy="10592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7834" cy="1059280"/>
            </a:xfrm>
            <a:custGeom>
              <a:avLst/>
              <a:gdLst/>
              <a:ahLst/>
              <a:cxnLst/>
              <a:rect l="l" t="t" r="r" b="b"/>
              <a:pathLst>
                <a:path w="3137834" h="1059280">
                  <a:moveTo>
                    <a:pt x="12996" y="0"/>
                  </a:moveTo>
                  <a:lnTo>
                    <a:pt x="3124838" y="0"/>
                  </a:lnTo>
                  <a:cubicBezTo>
                    <a:pt x="3132016" y="0"/>
                    <a:pt x="3137834" y="5819"/>
                    <a:pt x="3137834" y="12996"/>
                  </a:cubicBezTo>
                  <a:lnTo>
                    <a:pt x="3137834" y="1046284"/>
                  </a:lnTo>
                  <a:cubicBezTo>
                    <a:pt x="3137834" y="1049730"/>
                    <a:pt x="3136465" y="1053036"/>
                    <a:pt x="3134028" y="1055473"/>
                  </a:cubicBezTo>
                  <a:cubicBezTo>
                    <a:pt x="3131590" y="1057911"/>
                    <a:pt x="3128285" y="1059280"/>
                    <a:pt x="3124838" y="1059280"/>
                  </a:cubicBezTo>
                  <a:lnTo>
                    <a:pt x="12996" y="1059280"/>
                  </a:lnTo>
                  <a:cubicBezTo>
                    <a:pt x="9550" y="1059280"/>
                    <a:pt x="6244" y="1057911"/>
                    <a:pt x="3807" y="1055473"/>
                  </a:cubicBezTo>
                  <a:cubicBezTo>
                    <a:pt x="1369" y="1053036"/>
                    <a:pt x="0" y="1049730"/>
                    <a:pt x="0" y="1046284"/>
                  </a:cubicBezTo>
                  <a:lnTo>
                    <a:pt x="0" y="12996"/>
                  </a:lnTo>
                  <a:cubicBezTo>
                    <a:pt x="0" y="9550"/>
                    <a:pt x="1369" y="6244"/>
                    <a:pt x="3807" y="3807"/>
                  </a:cubicBezTo>
                  <a:cubicBezTo>
                    <a:pt x="6244" y="1369"/>
                    <a:pt x="9550" y="0"/>
                    <a:pt x="1299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3137834" cy="1068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59007" y="1667331"/>
            <a:ext cx="5660202" cy="8362634"/>
            <a:chOff x="0" y="0"/>
            <a:chExt cx="1490753" cy="220250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90753" cy="2202505"/>
            </a:xfrm>
            <a:custGeom>
              <a:avLst/>
              <a:gdLst/>
              <a:ahLst/>
              <a:cxnLst/>
              <a:rect l="l" t="t" r="r" b="b"/>
              <a:pathLst>
                <a:path w="1490753" h="2202505">
                  <a:moveTo>
                    <a:pt x="27356" y="0"/>
                  </a:moveTo>
                  <a:lnTo>
                    <a:pt x="1463397" y="0"/>
                  </a:lnTo>
                  <a:cubicBezTo>
                    <a:pt x="1470652" y="0"/>
                    <a:pt x="1477610" y="2882"/>
                    <a:pt x="1482741" y="8012"/>
                  </a:cubicBezTo>
                  <a:cubicBezTo>
                    <a:pt x="1487871" y="13142"/>
                    <a:pt x="1490753" y="20100"/>
                    <a:pt x="1490753" y="27356"/>
                  </a:cubicBezTo>
                  <a:lnTo>
                    <a:pt x="1490753" y="2175149"/>
                  </a:lnTo>
                  <a:cubicBezTo>
                    <a:pt x="1490753" y="2182404"/>
                    <a:pt x="1487871" y="2189362"/>
                    <a:pt x="1482741" y="2194492"/>
                  </a:cubicBezTo>
                  <a:cubicBezTo>
                    <a:pt x="1477610" y="2199622"/>
                    <a:pt x="1470652" y="2202505"/>
                    <a:pt x="1463397" y="2202505"/>
                  </a:cubicBezTo>
                  <a:lnTo>
                    <a:pt x="27356" y="2202505"/>
                  </a:lnTo>
                  <a:cubicBezTo>
                    <a:pt x="12248" y="2202505"/>
                    <a:pt x="0" y="2190257"/>
                    <a:pt x="0" y="2175149"/>
                  </a:cubicBezTo>
                  <a:lnTo>
                    <a:pt x="0" y="27356"/>
                  </a:lnTo>
                  <a:cubicBezTo>
                    <a:pt x="0" y="20100"/>
                    <a:pt x="2882" y="13142"/>
                    <a:pt x="8012" y="8012"/>
                  </a:cubicBezTo>
                  <a:cubicBezTo>
                    <a:pt x="13142" y="2882"/>
                    <a:pt x="20100" y="0"/>
                    <a:pt x="2735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1490753" cy="2212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95465" y="1353655"/>
            <a:ext cx="7464085" cy="778353"/>
            <a:chOff x="0" y="0"/>
            <a:chExt cx="1965850" cy="2049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65850" cy="204998"/>
            </a:xfrm>
            <a:custGeom>
              <a:avLst/>
              <a:gdLst/>
              <a:ahLst/>
              <a:cxnLst/>
              <a:rect l="l" t="t" r="r" b="b"/>
              <a:pathLst>
                <a:path w="1965850" h="204998">
                  <a:moveTo>
                    <a:pt x="20744" y="0"/>
                  </a:moveTo>
                  <a:lnTo>
                    <a:pt x="1945105" y="0"/>
                  </a:lnTo>
                  <a:cubicBezTo>
                    <a:pt x="1956562" y="0"/>
                    <a:pt x="1965850" y="9288"/>
                    <a:pt x="1965850" y="20744"/>
                  </a:cubicBezTo>
                  <a:lnTo>
                    <a:pt x="1965850" y="184254"/>
                  </a:lnTo>
                  <a:cubicBezTo>
                    <a:pt x="1965850" y="189756"/>
                    <a:pt x="1963664" y="195032"/>
                    <a:pt x="1959774" y="198922"/>
                  </a:cubicBezTo>
                  <a:cubicBezTo>
                    <a:pt x="1955883" y="202813"/>
                    <a:pt x="1950607" y="204998"/>
                    <a:pt x="1945105" y="204998"/>
                  </a:cubicBezTo>
                  <a:lnTo>
                    <a:pt x="20744" y="204998"/>
                  </a:lnTo>
                  <a:cubicBezTo>
                    <a:pt x="15243" y="204998"/>
                    <a:pt x="9966" y="202813"/>
                    <a:pt x="6076" y="198922"/>
                  </a:cubicBezTo>
                  <a:cubicBezTo>
                    <a:pt x="2186" y="195032"/>
                    <a:pt x="0" y="189756"/>
                    <a:pt x="0" y="184254"/>
                  </a:cubicBezTo>
                  <a:lnTo>
                    <a:pt x="0" y="20744"/>
                  </a:lnTo>
                  <a:cubicBezTo>
                    <a:pt x="0" y="15243"/>
                    <a:pt x="2186" y="9966"/>
                    <a:pt x="6076" y="6076"/>
                  </a:cubicBezTo>
                  <a:cubicBezTo>
                    <a:pt x="9966" y="2186"/>
                    <a:pt x="15243" y="0"/>
                    <a:pt x="20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4288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965850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192484" y="6146485"/>
            <a:ext cx="5952746" cy="3883480"/>
            <a:chOff x="0" y="0"/>
            <a:chExt cx="1567801" cy="102281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67801" cy="1022810"/>
            </a:xfrm>
            <a:custGeom>
              <a:avLst/>
              <a:gdLst/>
              <a:ahLst/>
              <a:cxnLst/>
              <a:rect l="l" t="t" r="r" b="b"/>
              <a:pathLst>
                <a:path w="1567801" h="1022810">
                  <a:moveTo>
                    <a:pt x="26011" y="0"/>
                  </a:moveTo>
                  <a:lnTo>
                    <a:pt x="1541790" y="0"/>
                  </a:lnTo>
                  <a:cubicBezTo>
                    <a:pt x="1548689" y="0"/>
                    <a:pt x="1555305" y="2740"/>
                    <a:pt x="1560183" y="7619"/>
                  </a:cubicBezTo>
                  <a:cubicBezTo>
                    <a:pt x="1565061" y="12497"/>
                    <a:pt x="1567801" y="19113"/>
                    <a:pt x="1567801" y="26011"/>
                  </a:cubicBezTo>
                  <a:lnTo>
                    <a:pt x="1567801" y="996798"/>
                  </a:lnTo>
                  <a:cubicBezTo>
                    <a:pt x="1567801" y="1003697"/>
                    <a:pt x="1565061" y="1010313"/>
                    <a:pt x="1560183" y="1015191"/>
                  </a:cubicBezTo>
                  <a:cubicBezTo>
                    <a:pt x="1555305" y="1020069"/>
                    <a:pt x="1548689" y="1022810"/>
                    <a:pt x="1541790" y="1022810"/>
                  </a:cubicBezTo>
                  <a:lnTo>
                    <a:pt x="26011" y="1022810"/>
                  </a:lnTo>
                  <a:cubicBezTo>
                    <a:pt x="19113" y="1022810"/>
                    <a:pt x="12497" y="1020069"/>
                    <a:pt x="7619" y="1015191"/>
                  </a:cubicBezTo>
                  <a:cubicBezTo>
                    <a:pt x="2740" y="1010313"/>
                    <a:pt x="0" y="1003697"/>
                    <a:pt x="0" y="996798"/>
                  </a:cubicBezTo>
                  <a:lnTo>
                    <a:pt x="0" y="26011"/>
                  </a:lnTo>
                  <a:cubicBezTo>
                    <a:pt x="0" y="19113"/>
                    <a:pt x="2740" y="12497"/>
                    <a:pt x="7619" y="7619"/>
                  </a:cubicBezTo>
                  <a:cubicBezTo>
                    <a:pt x="12497" y="2740"/>
                    <a:pt x="19113" y="0"/>
                    <a:pt x="2601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1567801" cy="1032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406170" y="194555"/>
            <a:ext cx="11437832" cy="1019426"/>
            <a:chOff x="0" y="0"/>
            <a:chExt cx="3012433" cy="26849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012433" cy="268491"/>
            </a:xfrm>
            <a:custGeom>
              <a:avLst/>
              <a:gdLst/>
              <a:ahLst/>
              <a:cxnLst/>
              <a:rect l="l" t="t" r="r" b="b"/>
              <a:pathLst>
                <a:path w="3012433" h="268491">
                  <a:moveTo>
                    <a:pt x="13537" y="0"/>
                  </a:moveTo>
                  <a:lnTo>
                    <a:pt x="2998896" y="0"/>
                  </a:lnTo>
                  <a:cubicBezTo>
                    <a:pt x="3006372" y="0"/>
                    <a:pt x="3012433" y="6061"/>
                    <a:pt x="3012433" y="13537"/>
                  </a:cubicBezTo>
                  <a:lnTo>
                    <a:pt x="3012433" y="254953"/>
                  </a:lnTo>
                  <a:cubicBezTo>
                    <a:pt x="3012433" y="262430"/>
                    <a:pt x="3006372" y="268491"/>
                    <a:pt x="2998896" y="268491"/>
                  </a:cubicBezTo>
                  <a:lnTo>
                    <a:pt x="13537" y="268491"/>
                  </a:lnTo>
                  <a:cubicBezTo>
                    <a:pt x="6061" y="268491"/>
                    <a:pt x="0" y="262430"/>
                    <a:pt x="0" y="254953"/>
                  </a:cubicBezTo>
                  <a:lnTo>
                    <a:pt x="0" y="13537"/>
                  </a:lnTo>
                  <a:cubicBezTo>
                    <a:pt x="0" y="6061"/>
                    <a:pt x="6061" y="0"/>
                    <a:pt x="13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3012433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15562" y="201453"/>
            <a:ext cx="873854" cy="1019426"/>
            <a:chOff x="0" y="0"/>
            <a:chExt cx="230151" cy="26849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140166" y="201453"/>
            <a:ext cx="873854" cy="1019426"/>
            <a:chOff x="0" y="0"/>
            <a:chExt cx="230151" cy="2684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191289" y="201453"/>
            <a:ext cx="873854" cy="1019426"/>
            <a:chOff x="0" y="0"/>
            <a:chExt cx="230151" cy="26849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227764" y="201453"/>
            <a:ext cx="873854" cy="1019426"/>
            <a:chOff x="0" y="0"/>
            <a:chExt cx="230151" cy="26849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66289" y="191928"/>
            <a:ext cx="873854" cy="1019426"/>
            <a:chOff x="0" y="0"/>
            <a:chExt cx="230151" cy="26849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228428" y="6146485"/>
            <a:ext cx="5769328" cy="3883480"/>
            <a:chOff x="0" y="0"/>
            <a:chExt cx="1519494" cy="102281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519494" cy="1022810"/>
            </a:xfrm>
            <a:custGeom>
              <a:avLst/>
              <a:gdLst/>
              <a:ahLst/>
              <a:cxnLst/>
              <a:rect l="l" t="t" r="r" b="b"/>
              <a:pathLst>
                <a:path w="1519494" h="1022810">
                  <a:moveTo>
                    <a:pt x="26838" y="0"/>
                  </a:moveTo>
                  <a:lnTo>
                    <a:pt x="1492655" y="0"/>
                  </a:lnTo>
                  <a:cubicBezTo>
                    <a:pt x="1499773" y="0"/>
                    <a:pt x="1506600" y="2828"/>
                    <a:pt x="1511633" y="7861"/>
                  </a:cubicBezTo>
                  <a:cubicBezTo>
                    <a:pt x="1516666" y="12894"/>
                    <a:pt x="1519494" y="19720"/>
                    <a:pt x="1519494" y="26838"/>
                  </a:cubicBezTo>
                  <a:lnTo>
                    <a:pt x="1519494" y="995971"/>
                  </a:lnTo>
                  <a:cubicBezTo>
                    <a:pt x="1519494" y="1003089"/>
                    <a:pt x="1516666" y="1009916"/>
                    <a:pt x="1511633" y="1014949"/>
                  </a:cubicBezTo>
                  <a:cubicBezTo>
                    <a:pt x="1506600" y="1019982"/>
                    <a:pt x="1499773" y="1022810"/>
                    <a:pt x="1492655" y="1022810"/>
                  </a:cubicBezTo>
                  <a:lnTo>
                    <a:pt x="26838" y="1022810"/>
                  </a:lnTo>
                  <a:cubicBezTo>
                    <a:pt x="19720" y="1022810"/>
                    <a:pt x="12894" y="1019982"/>
                    <a:pt x="7861" y="1014949"/>
                  </a:cubicBezTo>
                  <a:cubicBezTo>
                    <a:pt x="2828" y="1009916"/>
                    <a:pt x="0" y="1003089"/>
                    <a:pt x="0" y="995971"/>
                  </a:cubicBezTo>
                  <a:lnTo>
                    <a:pt x="0" y="26838"/>
                  </a:lnTo>
                  <a:cubicBezTo>
                    <a:pt x="0" y="19720"/>
                    <a:pt x="2828" y="12894"/>
                    <a:pt x="7861" y="7861"/>
                  </a:cubicBezTo>
                  <a:cubicBezTo>
                    <a:pt x="12894" y="2828"/>
                    <a:pt x="19720" y="0"/>
                    <a:pt x="26838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9525"/>
              <a:ext cx="1519494" cy="1032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2828973" y="1353655"/>
            <a:ext cx="4835718" cy="778353"/>
            <a:chOff x="0" y="0"/>
            <a:chExt cx="1273605" cy="20499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273605" cy="204998"/>
            </a:xfrm>
            <a:custGeom>
              <a:avLst/>
              <a:gdLst/>
              <a:ahLst/>
              <a:cxnLst/>
              <a:rect l="l" t="t" r="r" b="b"/>
              <a:pathLst>
                <a:path w="1273605" h="204998">
                  <a:moveTo>
                    <a:pt x="32020" y="0"/>
                  </a:moveTo>
                  <a:lnTo>
                    <a:pt x="1241585" y="0"/>
                  </a:lnTo>
                  <a:cubicBezTo>
                    <a:pt x="1259269" y="0"/>
                    <a:pt x="1273605" y="14336"/>
                    <a:pt x="1273605" y="32020"/>
                  </a:cubicBezTo>
                  <a:lnTo>
                    <a:pt x="1273605" y="172979"/>
                  </a:lnTo>
                  <a:cubicBezTo>
                    <a:pt x="1273605" y="181471"/>
                    <a:pt x="1270231" y="189615"/>
                    <a:pt x="1264226" y="195620"/>
                  </a:cubicBezTo>
                  <a:cubicBezTo>
                    <a:pt x="1258222" y="201625"/>
                    <a:pt x="1250077" y="204998"/>
                    <a:pt x="1241585" y="204998"/>
                  </a:cubicBezTo>
                  <a:lnTo>
                    <a:pt x="32020" y="204998"/>
                  </a:lnTo>
                  <a:cubicBezTo>
                    <a:pt x="23528" y="204998"/>
                    <a:pt x="15383" y="201625"/>
                    <a:pt x="9378" y="195620"/>
                  </a:cubicBezTo>
                  <a:cubicBezTo>
                    <a:pt x="3373" y="189615"/>
                    <a:pt x="0" y="181471"/>
                    <a:pt x="0" y="172979"/>
                  </a:cubicBezTo>
                  <a:lnTo>
                    <a:pt x="0" y="32020"/>
                  </a:lnTo>
                  <a:cubicBezTo>
                    <a:pt x="0" y="23528"/>
                    <a:pt x="3373" y="15383"/>
                    <a:pt x="9378" y="9378"/>
                  </a:cubicBezTo>
                  <a:cubicBezTo>
                    <a:pt x="15383" y="3373"/>
                    <a:pt x="23528" y="0"/>
                    <a:pt x="320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1273605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6760522" y="5822635"/>
            <a:ext cx="4835718" cy="778353"/>
            <a:chOff x="0" y="0"/>
            <a:chExt cx="1273605" cy="20499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273605" cy="204998"/>
            </a:xfrm>
            <a:custGeom>
              <a:avLst/>
              <a:gdLst/>
              <a:ahLst/>
              <a:cxnLst/>
              <a:rect l="l" t="t" r="r" b="b"/>
              <a:pathLst>
                <a:path w="1273605" h="204998">
                  <a:moveTo>
                    <a:pt x="32020" y="0"/>
                  </a:moveTo>
                  <a:lnTo>
                    <a:pt x="1241585" y="0"/>
                  </a:lnTo>
                  <a:cubicBezTo>
                    <a:pt x="1259269" y="0"/>
                    <a:pt x="1273605" y="14336"/>
                    <a:pt x="1273605" y="32020"/>
                  </a:cubicBezTo>
                  <a:lnTo>
                    <a:pt x="1273605" y="172979"/>
                  </a:lnTo>
                  <a:cubicBezTo>
                    <a:pt x="1273605" y="181471"/>
                    <a:pt x="1270231" y="189615"/>
                    <a:pt x="1264226" y="195620"/>
                  </a:cubicBezTo>
                  <a:cubicBezTo>
                    <a:pt x="1258222" y="201625"/>
                    <a:pt x="1250077" y="204998"/>
                    <a:pt x="1241585" y="204998"/>
                  </a:cubicBezTo>
                  <a:lnTo>
                    <a:pt x="32020" y="204998"/>
                  </a:lnTo>
                  <a:cubicBezTo>
                    <a:pt x="23528" y="204998"/>
                    <a:pt x="15383" y="201625"/>
                    <a:pt x="9378" y="195620"/>
                  </a:cubicBezTo>
                  <a:cubicBezTo>
                    <a:pt x="3373" y="189615"/>
                    <a:pt x="0" y="181471"/>
                    <a:pt x="0" y="172979"/>
                  </a:cubicBezTo>
                  <a:lnTo>
                    <a:pt x="0" y="32020"/>
                  </a:lnTo>
                  <a:cubicBezTo>
                    <a:pt x="0" y="23528"/>
                    <a:pt x="3373" y="15383"/>
                    <a:pt x="9378" y="9378"/>
                  </a:cubicBezTo>
                  <a:cubicBezTo>
                    <a:pt x="15383" y="3373"/>
                    <a:pt x="23528" y="0"/>
                    <a:pt x="320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1273605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73982" y="5822635"/>
            <a:ext cx="4835718" cy="778353"/>
            <a:chOff x="0" y="0"/>
            <a:chExt cx="1273605" cy="204998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273605" cy="204998"/>
            </a:xfrm>
            <a:custGeom>
              <a:avLst/>
              <a:gdLst/>
              <a:ahLst/>
              <a:cxnLst/>
              <a:rect l="l" t="t" r="r" b="b"/>
              <a:pathLst>
                <a:path w="1273605" h="204998">
                  <a:moveTo>
                    <a:pt x="32020" y="0"/>
                  </a:moveTo>
                  <a:lnTo>
                    <a:pt x="1241585" y="0"/>
                  </a:lnTo>
                  <a:cubicBezTo>
                    <a:pt x="1259269" y="0"/>
                    <a:pt x="1273605" y="14336"/>
                    <a:pt x="1273605" y="32020"/>
                  </a:cubicBezTo>
                  <a:lnTo>
                    <a:pt x="1273605" y="172979"/>
                  </a:lnTo>
                  <a:cubicBezTo>
                    <a:pt x="1273605" y="181471"/>
                    <a:pt x="1270231" y="189615"/>
                    <a:pt x="1264226" y="195620"/>
                  </a:cubicBezTo>
                  <a:cubicBezTo>
                    <a:pt x="1258222" y="201625"/>
                    <a:pt x="1250077" y="204998"/>
                    <a:pt x="1241585" y="204998"/>
                  </a:cubicBezTo>
                  <a:lnTo>
                    <a:pt x="32020" y="204998"/>
                  </a:lnTo>
                  <a:cubicBezTo>
                    <a:pt x="23528" y="204998"/>
                    <a:pt x="15383" y="201625"/>
                    <a:pt x="9378" y="195620"/>
                  </a:cubicBezTo>
                  <a:cubicBezTo>
                    <a:pt x="3373" y="189615"/>
                    <a:pt x="0" y="181471"/>
                    <a:pt x="0" y="172979"/>
                  </a:cubicBezTo>
                  <a:lnTo>
                    <a:pt x="0" y="32020"/>
                  </a:lnTo>
                  <a:cubicBezTo>
                    <a:pt x="0" y="23528"/>
                    <a:pt x="3373" y="15383"/>
                    <a:pt x="9378" y="9378"/>
                  </a:cubicBezTo>
                  <a:cubicBezTo>
                    <a:pt x="15383" y="3373"/>
                    <a:pt x="23528" y="0"/>
                    <a:pt x="320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0" y="-47625"/>
              <a:ext cx="1273605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16674231" y="4456597"/>
            <a:ext cx="509248" cy="507975"/>
          </a:xfrm>
          <a:custGeom>
            <a:avLst/>
            <a:gdLst/>
            <a:ahLst/>
            <a:cxnLst/>
            <a:rect l="l" t="t" r="r" b="b"/>
            <a:pathLst>
              <a:path w="509248" h="507975">
                <a:moveTo>
                  <a:pt x="0" y="0"/>
                </a:moveTo>
                <a:lnTo>
                  <a:pt x="509248" y="0"/>
                </a:lnTo>
                <a:lnTo>
                  <a:pt x="509248" y="507975"/>
                </a:lnTo>
                <a:lnTo>
                  <a:pt x="0" y="50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17276775" y="4485700"/>
            <a:ext cx="449770" cy="449770"/>
          </a:xfrm>
          <a:custGeom>
            <a:avLst/>
            <a:gdLst/>
            <a:ahLst/>
            <a:cxnLst/>
            <a:rect l="l" t="t" r="r" b="b"/>
            <a:pathLst>
              <a:path w="449770" h="449770">
                <a:moveTo>
                  <a:pt x="0" y="0"/>
                </a:moveTo>
                <a:lnTo>
                  <a:pt x="449770" y="0"/>
                </a:lnTo>
                <a:lnTo>
                  <a:pt x="449770" y="449770"/>
                </a:lnTo>
                <a:lnTo>
                  <a:pt x="0" y="44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6851924" y="5037287"/>
            <a:ext cx="728214" cy="510660"/>
          </a:xfrm>
          <a:custGeom>
            <a:avLst/>
            <a:gdLst/>
            <a:ahLst/>
            <a:cxnLst/>
            <a:rect l="l" t="t" r="r" b="b"/>
            <a:pathLst>
              <a:path w="728214" h="510660">
                <a:moveTo>
                  <a:pt x="0" y="0"/>
                </a:moveTo>
                <a:lnTo>
                  <a:pt x="728214" y="0"/>
                </a:lnTo>
                <a:lnTo>
                  <a:pt x="728214" y="510660"/>
                </a:lnTo>
                <a:lnTo>
                  <a:pt x="0" y="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5" name="Group 75"/>
          <p:cNvGrpSpPr/>
          <p:nvPr/>
        </p:nvGrpSpPr>
        <p:grpSpPr>
          <a:xfrm>
            <a:off x="2360866" y="188878"/>
            <a:ext cx="873854" cy="1019426"/>
            <a:chOff x="0" y="0"/>
            <a:chExt cx="230151" cy="26849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16572833" y="5947974"/>
            <a:ext cx="712043" cy="826755"/>
          </a:xfrm>
          <a:custGeom>
            <a:avLst/>
            <a:gdLst/>
            <a:ahLst/>
            <a:cxnLst/>
            <a:rect l="l" t="t" r="r" b="b"/>
            <a:pathLst>
              <a:path w="712043" h="826755">
                <a:moveTo>
                  <a:pt x="0" y="0"/>
                </a:moveTo>
                <a:lnTo>
                  <a:pt x="712043" y="0"/>
                </a:lnTo>
                <a:lnTo>
                  <a:pt x="712043" y="826756"/>
                </a:lnTo>
                <a:lnTo>
                  <a:pt x="0" y="826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9" name="Group 79"/>
          <p:cNvGrpSpPr/>
          <p:nvPr/>
        </p:nvGrpSpPr>
        <p:grpSpPr>
          <a:xfrm>
            <a:off x="12623097" y="4603189"/>
            <a:ext cx="3946358" cy="1013906"/>
            <a:chOff x="0" y="0"/>
            <a:chExt cx="1039370" cy="267037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039370" cy="267037"/>
            </a:xfrm>
            <a:custGeom>
              <a:avLst/>
              <a:gdLst/>
              <a:ahLst/>
              <a:cxnLst/>
              <a:rect l="l" t="t" r="r" b="b"/>
              <a:pathLst>
                <a:path w="1039370" h="267037">
                  <a:moveTo>
                    <a:pt x="39236" y="0"/>
                  </a:moveTo>
                  <a:lnTo>
                    <a:pt x="1000134" y="0"/>
                  </a:lnTo>
                  <a:cubicBezTo>
                    <a:pt x="1021804" y="0"/>
                    <a:pt x="1039370" y="17566"/>
                    <a:pt x="1039370" y="39236"/>
                  </a:cubicBezTo>
                  <a:lnTo>
                    <a:pt x="1039370" y="227801"/>
                  </a:lnTo>
                  <a:cubicBezTo>
                    <a:pt x="1039370" y="249471"/>
                    <a:pt x="1021804" y="267037"/>
                    <a:pt x="1000134" y="267037"/>
                  </a:cubicBezTo>
                  <a:lnTo>
                    <a:pt x="39236" y="267037"/>
                  </a:lnTo>
                  <a:cubicBezTo>
                    <a:pt x="17566" y="267037"/>
                    <a:pt x="0" y="249471"/>
                    <a:pt x="0" y="227801"/>
                  </a:cubicBezTo>
                  <a:lnTo>
                    <a:pt x="0" y="39236"/>
                  </a:lnTo>
                  <a:cubicBezTo>
                    <a:pt x="0" y="17566"/>
                    <a:pt x="17566" y="0"/>
                    <a:pt x="39236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0" y="-47625"/>
              <a:ext cx="1039370" cy="314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3805143" y="4710585"/>
            <a:ext cx="3978851" cy="852036"/>
            <a:chOff x="0" y="0"/>
            <a:chExt cx="1047928" cy="224405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047928" cy="224405"/>
            </a:xfrm>
            <a:custGeom>
              <a:avLst/>
              <a:gdLst/>
              <a:ahLst/>
              <a:cxnLst/>
              <a:rect l="l" t="t" r="r" b="b"/>
              <a:pathLst>
                <a:path w="1047928" h="224405">
                  <a:moveTo>
                    <a:pt x="38915" y="0"/>
                  </a:moveTo>
                  <a:lnTo>
                    <a:pt x="1009012" y="0"/>
                  </a:lnTo>
                  <a:cubicBezTo>
                    <a:pt x="1019333" y="0"/>
                    <a:pt x="1029232" y="4100"/>
                    <a:pt x="1036530" y="11398"/>
                  </a:cubicBezTo>
                  <a:cubicBezTo>
                    <a:pt x="1043828" y="18696"/>
                    <a:pt x="1047928" y="28594"/>
                    <a:pt x="1047928" y="38915"/>
                  </a:cubicBezTo>
                  <a:lnTo>
                    <a:pt x="1047928" y="185489"/>
                  </a:lnTo>
                  <a:cubicBezTo>
                    <a:pt x="1047928" y="206982"/>
                    <a:pt x="1030505" y="224405"/>
                    <a:pt x="1009012" y="224405"/>
                  </a:cubicBezTo>
                  <a:lnTo>
                    <a:pt x="38915" y="224405"/>
                  </a:lnTo>
                  <a:cubicBezTo>
                    <a:pt x="28594" y="224405"/>
                    <a:pt x="18696" y="220305"/>
                    <a:pt x="11398" y="213006"/>
                  </a:cubicBezTo>
                  <a:cubicBezTo>
                    <a:pt x="4100" y="205708"/>
                    <a:pt x="0" y="195810"/>
                    <a:pt x="0" y="185489"/>
                  </a:cubicBezTo>
                  <a:lnTo>
                    <a:pt x="0" y="38915"/>
                  </a:lnTo>
                  <a:cubicBezTo>
                    <a:pt x="0" y="17423"/>
                    <a:pt x="17423" y="0"/>
                    <a:pt x="38915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84" name="TextBox 84"/>
            <p:cNvSpPr txBox="1"/>
            <p:nvPr/>
          </p:nvSpPr>
          <p:spPr>
            <a:xfrm>
              <a:off x="0" y="-47625"/>
              <a:ext cx="1047928" cy="27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4036787" y="7381512"/>
            <a:ext cx="804329" cy="814930"/>
            <a:chOff x="0" y="0"/>
            <a:chExt cx="324566" cy="328844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324566" cy="328844"/>
            </a:xfrm>
            <a:custGeom>
              <a:avLst/>
              <a:gdLst/>
              <a:ahLst/>
              <a:cxnLst/>
              <a:rect l="l" t="t" r="r" b="b"/>
              <a:pathLst>
                <a:path w="324566" h="328844">
                  <a:moveTo>
                    <a:pt x="162283" y="0"/>
                  </a:moveTo>
                  <a:lnTo>
                    <a:pt x="162283" y="0"/>
                  </a:lnTo>
                  <a:cubicBezTo>
                    <a:pt x="251910" y="0"/>
                    <a:pt x="324566" y="72657"/>
                    <a:pt x="324566" y="162283"/>
                  </a:cubicBezTo>
                  <a:lnTo>
                    <a:pt x="324566" y="166561"/>
                  </a:lnTo>
                  <a:cubicBezTo>
                    <a:pt x="324566" y="256187"/>
                    <a:pt x="251910" y="328844"/>
                    <a:pt x="162283" y="328844"/>
                  </a:cubicBezTo>
                  <a:lnTo>
                    <a:pt x="162283" y="328844"/>
                  </a:lnTo>
                  <a:cubicBezTo>
                    <a:pt x="72657" y="328844"/>
                    <a:pt x="0" y="256187"/>
                    <a:pt x="0" y="166561"/>
                  </a:cubicBezTo>
                  <a:lnTo>
                    <a:pt x="0" y="162283"/>
                  </a:lnTo>
                  <a:cubicBezTo>
                    <a:pt x="0" y="72657"/>
                    <a:pt x="72657" y="0"/>
                    <a:pt x="162283" y="0"/>
                  </a:cubicBezTo>
                  <a:close/>
                </a:path>
              </a:pathLst>
            </a:custGeom>
            <a:blipFill>
              <a:blip r:embed="rId9"/>
              <a:stretch>
                <a:fillRect l="-25988" r="-25988"/>
              </a:stretch>
            </a:blipFill>
          </p:spPr>
        </p:sp>
      </p:grpSp>
      <p:grpSp>
        <p:nvGrpSpPr>
          <p:cNvPr id="87" name="Group 87"/>
          <p:cNvGrpSpPr/>
          <p:nvPr/>
        </p:nvGrpSpPr>
        <p:grpSpPr>
          <a:xfrm>
            <a:off x="4083066" y="8803308"/>
            <a:ext cx="1586988" cy="980480"/>
            <a:chOff x="0" y="0"/>
            <a:chExt cx="812800" cy="502168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502168"/>
            </a:xfrm>
            <a:custGeom>
              <a:avLst/>
              <a:gdLst/>
              <a:ahLst/>
              <a:cxnLst/>
              <a:rect l="l" t="t" r="r" b="b"/>
              <a:pathLst>
                <a:path w="812800" h="502168">
                  <a:moveTo>
                    <a:pt x="112203" y="0"/>
                  </a:moveTo>
                  <a:lnTo>
                    <a:pt x="700597" y="0"/>
                  </a:lnTo>
                  <a:cubicBezTo>
                    <a:pt x="762565" y="0"/>
                    <a:pt x="812800" y="50235"/>
                    <a:pt x="812800" y="112203"/>
                  </a:cubicBezTo>
                  <a:lnTo>
                    <a:pt x="812800" y="389965"/>
                  </a:lnTo>
                  <a:cubicBezTo>
                    <a:pt x="812800" y="451933"/>
                    <a:pt x="762565" y="502168"/>
                    <a:pt x="700597" y="502168"/>
                  </a:cubicBezTo>
                  <a:lnTo>
                    <a:pt x="112203" y="502168"/>
                  </a:lnTo>
                  <a:cubicBezTo>
                    <a:pt x="50235" y="502168"/>
                    <a:pt x="0" y="451933"/>
                    <a:pt x="0" y="389965"/>
                  </a:cubicBezTo>
                  <a:lnTo>
                    <a:pt x="0" y="112203"/>
                  </a:lnTo>
                  <a:cubicBezTo>
                    <a:pt x="0" y="50235"/>
                    <a:pt x="50235" y="0"/>
                    <a:pt x="112203" y="0"/>
                  </a:cubicBezTo>
                  <a:close/>
                </a:path>
              </a:pathLst>
            </a:custGeom>
            <a:blipFill>
              <a:blip r:embed="rId10"/>
              <a:stretch>
                <a:fillRect l="-12617" t="-33663" r="-18954" b="-8309"/>
              </a:stretch>
            </a:blipFill>
          </p:spPr>
        </p:sp>
      </p:grpSp>
      <p:grpSp>
        <p:nvGrpSpPr>
          <p:cNvPr id="89" name="Group 89"/>
          <p:cNvGrpSpPr/>
          <p:nvPr/>
        </p:nvGrpSpPr>
        <p:grpSpPr>
          <a:xfrm>
            <a:off x="4897663" y="7381512"/>
            <a:ext cx="814930" cy="814930"/>
            <a:chOff x="0" y="0"/>
            <a:chExt cx="81280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03" y="0"/>
                  </a:moveTo>
                  <a:lnTo>
                    <a:pt x="594297" y="0"/>
                  </a:lnTo>
                  <a:cubicBezTo>
                    <a:pt x="714973" y="0"/>
                    <a:pt x="812800" y="97827"/>
                    <a:pt x="812800" y="218503"/>
                  </a:cubicBezTo>
                  <a:lnTo>
                    <a:pt x="812800" y="594297"/>
                  </a:lnTo>
                  <a:cubicBezTo>
                    <a:pt x="812800" y="714973"/>
                    <a:pt x="714973" y="812800"/>
                    <a:pt x="594297" y="812800"/>
                  </a:cubicBezTo>
                  <a:lnTo>
                    <a:pt x="218503" y="812800"/>
                  </a:lnTo>
                  <a:cubicBezTo>
                    <a:pt x="97827" y="812800"/>
                    <a:pt x="0" y="714973"/>
                    <a:pt x="0" y="594297"/>
                  </a:cubicBezTo>
                  <a:lnTo>
                    <a:pt x="0" y="218503"/>
                  </a:lnTo>
                  <a:cubicBezTo>
                    <a:pt x="0" y="97827"/>
                    <a:pt x="97827" y="0"/>
                    <a:pt x="218503" y="0"/>
                  </a:cubicBezTo>
                  <a:close/>
                </a:path>
              </a:pathLst>
            </a:custGeom>
            <a:blipFill>
              <a:blip r:embed="rId11"/>
              <a:stretch>
                <a:fillRect l="-16255" t="-13883" r="-16281" b="-18652"/>
              </a:stretch>
            </a:blipFill>
          </p:spPr>
        </p:sp>
      </p:grpSp>
      <p:sp>
        <p:nvSpPr>
          <p:cNvPr id="91" name="Freeform 91"/>
          <p:cNvSpPr/>
          <p:nvPr/>
        </p:nvSpPr>
        <p:spPr>
          <a:xfrm>
            <a:off x="4207945" y="8930715"/>
            <a:ext cx="1328942" cy="635479"/>
          </a:xfrm>
          <a:custGeom>
            <a:avLst/>
            <a:gdLst/>
            <a:ahLst/>
            <a:cxnLst/>
            <a:rect l="l" t="t" r="r" b="b"/>
            <a:pathLst>
              <a:path w="1328942" h="635479">
                <a:moveTo>
                  <a:pt x="0" y="0"/>
                </a:moveTo>
                <a:lnTo>
                  <a:pt x="1328942" y="0"/>
                </a:lnTo>
                <a:lnTo>
                  <a:pt x="1328942" y="635479"/>
                </a:lnTo>
                <a:lnTo>
                  <a:pt x="0" y="635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8607" b="-902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id="92" name="Group 92"/>
          <p:cNvGrpSpPr/>
          <p:nvPr/>
        </p:nvGrpSpPr>
        <p:grpSpPr>
          <a:xfrm>
            <a:off x="5269133" y="9013708"/>
            <a:ext cx="203104" cy="277628"/>
            <a:chOff x="0" y="0"/>
            <a:chExt cx="270805" cy="37017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270805" cy="17644"/>
            </a:xfrm>
            <a:custGeom>
              <a:avLst/>
              <a:gdLst/>
              <a:ahLst/>
              <a:cxnLst/>
              <a:rect l="l" t="t" r="r" b="b"/>
              <a:pathLst>
                <a:path w="270805" h="17644">
                  <a:moveTo>
                    <a:pt x="0" y="0"/>
                  </a:moveTo>
                  <a:lnTo>
                    <a:pt x="270805" y="0"/>
                  </a:lnTo>
                  <a:lnTo>
                    <a:pt x="270805" y="17644"/>
                  </a:lnTo>
                  <a:lnTo>
                    <a:pt x="0" y="1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9907" b="-369851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4" name="Freeform 94"/>
            <p:cNvSpPr/>
            <p:nvPr/>
          </p:nvSpPr>
          <p:spPr>
            <a:xfrm>
              <a:off x="0" y="16015"/>
              <a:ext cx="270805" cy="75148"/>
            </a:xfrm>
            <a:custGeom>
              <a:avLst/>
              <a:gdLst/>
              <a:ahLst/>
              <a:cxnLst/>
              <a:rect l="l" t="t" r="r" b="b"/>
              <a:pathLst>
                <a:path w="270805" h="75148">
                  <a:moveTo>
                    <a:pt x="0" y="0"/>
                  </a:moveTo>
                  <a:lnTo>
                    <a:pt x="270805" y="0"/>
                  </a:lnTo>
                  <a:lnTo>
                    <a:pt x="270805" y="75148"/>
                  </a:lnTo>
                  <a:lnTo>
                    <a:pt x="0" y="75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136658" b="-65753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5" name="Freeform 95"/>
            <p:cNvSpPr/>
            <p:nvPr/>
          </p:nvSpPr>
          <p:spPr>
            <a:xfrm>
              <a:off x="0" y="91323"/>
              <a:ext cx="270805" cy="223758"/>
            </a:xfrm>
            <a:custGeom>
              <a:avLst/>
              <a:gdLst/>
              <a:ahLst/>
              <a:cxnLst/>
              <a:rect l="l" t="t" r="r" b="b"/>
              <a:pathLst>
                <a:path w="270805" h="223758">
                  <a:moveTo>
                    <a:pt x="0" y="0"/>
                  </a:moveTo>
                  <a:lnTo>
                    <a:pt x="270805" y="0"/>
                  </a:lnTo>
                  <a:lnTo>
                    <a:pt x="270805" y="223757"/>
                  </a:lnTo>
                  <a:lnTo>
                    <a:pt x="0" y="223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106050" b="-94262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6" name="Freeform 96"/>
            <p:cNvSpPr/>
            <p:nvPr/>
          </p:nvSpPr>
          <p:spPr>
            <a:xfrm>
              <a:off x="0" y="313621"/>
              <a:ext cx="270805" cy="49076"/>
            </a:xfrm>
            <a:custGeom>
              <a:avLst/>
              <a:gdLst/>
              <a:ahLst/>
              <a:cxnLst/>
              <a:rect l="l" t="t" r="r" b="b"/>
              <a:pathLst>
                <a:path w="270805" h="49076">
                  <a:moveTo>
                    <a:pt x="0" y="0"/>
                  </a:moveTo>
                  <a:lnTo>
                    <a:pt x="270805" y="0"/>
                  </a:lnTo>
                  <a:lnTo>
                    <a:pt x="270805" y="49077"/>
                  </a:lnTo>
                  <a:lnTo>
                    <a:pt x="0" y="49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1028494" b="-240741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7" name="Freeform 97"/>
            <p:cNvSpPr/>
            <p:nvPr/>
          </p:nvSpPr>
          <p:spPr>
            <a:xfrm>
              <a:off x="0" y="361661"/>
              <a:ext cx="270805" cy="8510"/>
            </a:xfrm>
            <a:custGeom>
              <a:avLst/>
              <a:gdLst/>
              <a:ahLst/>
              <a:cxnLst/>
              <a:rect l="l" t="t" r="r" b="b"/>
              <a:pathLst>
                <a:path w="270805" h="8510">
                  <a:moveTo>
                    <a:pt x="0" y="0"/>
                  </a:moveTo>
                  <a:lnTo>
                    <a:pt x="270805" y="0"/>
                  </a:lnTo>
                  <a:lnTo>
                    <a:pt x="270805" y="8509"/>
                  </a:lnTo>
                  <a:lnTo>
                    <a:pt x="0" y="8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779653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8" name="TextBox 98"/>
            <p:cNvSpPr txBox="1"/>
            <p:nvPr/>
          </p:nvSpPr>
          <p:spPr>
            <a:xfrm>
              <a:off x="188220" y="77978"/>
              <a:ext cx="64072" cy="26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"/>
                </a:lnSpc>
              </a:pPr>
              <a:r>
                <a:rPr lang="en-US" sz="100">
                  <a:solidFill>
                    <a:srgbClr val="CAB676"/>
                  </a:solidFill>
                  <a:latin typeface="Georgia Pro"/>
                </a:rPr>
                <a:t>12gm Bite</a:t>
              </a:r>
            </a:p>
          </p:txBody>
        </p:sp>
      </p:grpSp>
      <p:sp>
        <p:nvSpPr>
          <p:cNvPr id="99" name="Freeform 99"/>
          <p:cNvSpPr/>
          <p:nvPr/>
        </p:nvSpPr>
        <p:spPr>
          <a:xfrm>
            <a:off x="9673549" y="3638527"/>
            <a:ext cx="2048974" cy="815890"/>
          </a:xfrm>
          <a:custGeom>
            <a:avLst/>
            <a:gdLst/>
            <a:ahLst/>
            <a:cxnLst/>
            <a:rect l="l" t="t" r="r" b="b"/>
            <a:pathLst>
              <a:path w="2048974" h="815890">
                <a:moveTo>
                  <a:pt x="0" y="0"/>
                </a:moveTo>
                <a:lnTo>
                  <a:pt x="2048975" y="0"/>
                </a:lnTo>
                <a:lnTo>
                  <a:pt x="2048975" y="815890"/>
                </a:lnTo>
                <a:lnTo>
                  <a:pt x="0" y="815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41262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00" name="Freeform 100"/>
          <p:cNvSpPr/>
          <p:nvPr/>
        </p:nvSpPr>
        <p:spPr>
          <a:xfrm>
            <a:off x="8186558" y="3638527"/>
            <a:ext cx="1409172" cy="815890"/>
          </a:xfrm>
          <a:custGeom>
            <a:avLst/>
            <a:gdLst/>
            <a:ahLst/>
            <a:cxnLst/>
            <a:rect l="l" t="t" r="r" b="b"/>
            <a:pathLst>
              <a:path w="1409172" h="815890">
                <a:moveTo>
                  <a:pt x="0" y="0"/>
                </a:moveTo>
                <a:lnTo>
                  <a:pt x="1409171" y="0"/>
                </a:lnTo>
                <a:lnTo>
                  <a:pt x="1409171" y="815890"/>
                </a:lnTo>
                <a:lnTo>
                  <a:pt x="0" y="81589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384" r="-1384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01" name="Freeform 101"/>
          <p:cNvSpPr/>
          <p:nvPr/>
        </p:nvSpPr>
        <p:spPr>
          <a:xfrm>
            <a:off x="14092199" y="3268259"/>
            <a:ext cx="751803" cy="751803"/>
          </a:xfrm>
          <a:custGeom>
            <a:avLst/>
            <a:gdLst/>
            <a:ahLst/>
            <a:cxnLst/>
            <a:rect l="l" t="t" r="r" b="b"/>
            <a:pathLst>
              <a:path w="751803" h="751803">
                <a:moveTo>
                  <a:pt x="0" y="0"/>
                </a:moveTo>
                <a:lnTo>
                  <a:pt x="751803" y="0"/>
                </a:lnTo>
                <a:lnTo>
                  <a:pt x="751803" y="751803"/>
                </a:lnTo>
                <a:lnTo>
                  <a:pt x="0" y="7518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2" name="Freeform 102"/>
          <p:cNvSpPr/>
          <p:nvPr/>
        </p:nvSpPr>
        <p:spPr>
          <a:xfrm rot="-569772">
            <a:off x="12866737" y="3390497"/>
            <a:ext cx="954850" cy="537103"/>
          </a:xfrm>
          <a:custGeom>
            <a:avLst/>
            <a:gdLst/>
            <a:ahLst/>
            <a:cxnLst/>
            <a:rect l="l" t="t" r="r" b="b"/>
            <a:pathLst>
              <a:path w="954850" h="537103">
                <a:moveTo>
                  <a:pt x="0" y="0"/>
                </a:moveTo>
                <a:lnTo>
                  <a:pt x="954850" y="0"/>
                </a:lnTo>
                <a:lnTo>
                  <a:pt x="954850" y="537104"/>
                </a:lnTo>
                <a:lnTo>
                  <a:pt x="0" y="5371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03" name="Freeform 103"/>
          <p:cNvSpPr/>
          <p:nvPr/>
        </p:nvSpPr>
        <p:spPr>
          <a:xfrm>
            <a:off x="2049362" y="4352586"/>
            <a:ext cx="1260453" cy="1210035"/>
          </a:xfrm>
          <a:custGeom>
            <a:avLst/>
            <a:gdLst/>
            <a:ahLst/>
            <a:cxnLst/>
            <a:rect l="l" t="t" r="r" b="b"/>
            <a:pathLst>
              <a:path w="1260453" h="1210035">
                <a:moveTo>
                  <a:pt x="0" y="0"/>
                </a:moveTo>
                <a:lnTo>
                  <a:pt x="1260453" y="0"/>
                </a:lnTo>
                <a:lnTo>
                  <a:pt x="1260453" y="1210035"/>
                </a:lnTo>
                <a:lnTo>
                  <a:pt x="0" y="121003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04" name="TextBox 104"/>
          <p:cNvSpPr txBox="1"/>
          <p:nvPr/>
        </p:nvSpPr>
        <p:spPr>
          <a:xfrm>
            <a:off x="3737035" y="3446326"/>
            <a:ext cx="3891069" cy="113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I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ndividuals reported eating dark chocolate in two 24-hour periods had 70% lower odds of reporting relevant depressive symptoms compared to those who had not eaten dark chocolate at all.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6269341" y="218929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6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7307139" y="219397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7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5217871" y="228454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5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4841116" y="219397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4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5599093" y="228922"/>
            <a:ext cx="7801689" cy="90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Irresistible Promotions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7744353" y="2284982"/>
            <a:ext cx="434920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 spc="-24" dirty="0">
                <a:solidFill>
                  <a:srgbClr val="000000"/>
                </a:solidFill>
                <a:latin typeface="Arial Bold"/>
              </a:rPr>
              <a:t>Sharing Helps reduce stress: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2608840" y="9034672"/>
            <a:ext cx="5018936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/>
              </a:rPr>
              <a:t>The approach should be informative, engaging, and non-pushy. Focusing  on education, mindfulness of corporate wellbeing.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486941" y="6782438"/>
            <a:ext cx="535232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 dirty="0">
                <a:solidFill>
                  <a:srgbClr val="000000"/>
                </a:solidFill>
                <a:latin typeface="Arial"/>
              </a:rPr>
              <a:t>TV: 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836 Million TV owning Individuals The average MROI for TV advertising in India is around 10%.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6422421" y="7132351"/>
            <a:ext cx="5457634" cy="66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695"/>
              </a:lnSpc>
              <a:buFont typeface="Arial"/>
              <a:buChar char="•"/>
            </a:pPr>
            <a:r>
              <a:rPr lang="en-US" sz="1500" u="none" strike="noStrike" spc="-72">
                <a:solidFill>
                  <a:srgbClr val="000000"/>
                </a:solidFill>
                <a:latin typeface="Arial"/>
              </a:rPr>
              <a:t>Product placement plays an important role in consumer purchase process. By </a:t>
            </a:r>
            <a:r>
              <a:rPr lang="en-US" sz="1500" u="none" strike="noStrike" spc="-72">
                <a:solidFill>
                  <a:srgbClr val="000000"/>
                </a:solidFill>
                <a:latin typeface="Arial Bold"/>
              </a:rPr>
              <a:t>providing Incentives and promotions to the outlets</a:t>
            </a:r>
            <a:r>
              <a:rPr lang="en-US" sz="1500" u="none" strike="noStrike" spc="-72">
                <a:solidFill>
                  <a:srgbClr val="000000"/>
                </a:solidFill>
                <a:latin typeface="Arial"/>
              </a:rPr>
              <a:t> we ensure competitive space in the counter.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3514701" y="1366441"/>
            <a:ext cx="5425612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u="none" strike="noStrike" dirty="0">
                <a:solidFill>
                  <a:srgbClr val="FFFFFF"/>
                </a:solidFill>
                <a:latin typeface="Arial"/>
              </a:rPr>
              <a:t>Stress Hai - Share Kar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3821065" y="2285426"/>
            <a:ext cx="4049863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 spc="-93">
                <a:solidFill>
                  <a:srgbClr val="000000"/>
                </a:solidFill>
                <a:latin typeface="Arial Bold"/>
              </a:rPr>
              <a:t>Will Dark Chocolate Help? 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3737035" y="2667629"/>
            <a:ext cx="3599704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University College London study led by Dr.  Sarah Jackson surveyed 13,626 adults in the United States.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7783994" y="2628312"/>
            <a:ext cx="405334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>
              <a:lnSpc>
                <a:spcPts val="1875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Sharing your stress helps in:</a:t>
            </a:r>
          </a:p>
          <a:p>
            <a:pPr marL="647700" lvl="2" indent="-215900">
              <a:lnSpc>
                <a:spcPts val="1875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Arial"/>
              </a:rPr>
              <a:t>Releasing pent-up feelings.</a:t>
            </a:r>
          </a:p>
          <a:p>
            <a:pPr marL="647700" lvl="2" indent="-215900">
              <a:lnSpc>
                <a:spcPts val="1875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Arial"/>
              </a:rPr>
              <a:t>Realizing many share similar feelings.</a:t>
            </a:r>
          </a:p>
          <a:p>
            <a:pPr marL="647700" lvl="2" indent="-215900" algn="l">
              <a:lnSpc>
                <a:spcPts val="1875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Arial"/>
              </a:rPr>
              <a:t>Gaining a different perspectives.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6379381" y="9144171"/>
            <a:ext cx="5551002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Capture attention with 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striking posters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, tempt taste buds with themed end caps, 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spark impulse buys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 at counters. 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3144020" y="1375598"/>
            <a:ext cx="4281289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>
                <a:solidFill>
                  <a:srgbClr val="FFFFFF"/>
                </a:solidFill>
                <a:latin typeface="Arial"/>
              </a:rPr>
              <a:t>Through The Line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2708402" y="2283626"/>
            <a:ext cx="208676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 Bold"/>
              </a:rPr>
              <a:t>Partnerships: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2770003" y="4184632"/>
            <a:ext cx="2557363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Digital Marketing: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2708403" y="7885994"/>
            <a:ext cx="4471458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Corporate Wellness Programs: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2623097" y="4725520"/>
            <a:ext cx="3855834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56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 Bold"/>
              </a:rPr>
              <a:t>Targeted Ads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: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 Utilize platforms like Facebook &amp; Instagram to target specific demographics like health-conscious &amp; busy professionals.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12756794" y="2689647"/>
            <a:ext cx="4956676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Partner with travel companies or airlines to offer the dark bites as welcome treats</a:t>
            </a: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or </a:t>
            </a: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in-flight snacks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2628141" y="8284610"/>
            <a:ext cx="5014856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dirty="0" err="1">
                <a:solidFill>
                  <a:srgbClr val="000000"/>
                </a:solidFill>
                <a:latin typeface="Arial"/>
              </a:rPr>
              <a:t>Bournville</a:t>
            </a:r>
            <a:r>
              <a:rPr lang="en-US" sz="1500" dirty="0">
                <a:solidFill>
                  <a:srgbClr val="000000"/>
                </a:solidFill>
                <a:latin typeface="Arial"/>
              </a:rPr>
              <a:t> can work with HR departments &amp; Corporate Wellness Providers to conduct stress management workshops. 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6423077" y="7898062"/>
            <a:ext cx="5456978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Sponsor Display ads: Display ads, Native ads, Search ads, Remarketing ads are some mediums available on emcommerce platforms like BlinkIt &amp; Jiomart.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189217" y="5827091"/>
            <a:ext cx="3799086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>
                <a:solidFill>
                  <a:srgbClr val="FFFFFF"/>
                </a:solidFill>
                <a:latin typeface="Arial"/>
              </a:rPr>
              <a:t>Above The Line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7326235" y="5817566"/>
            <a:ext cx="3738232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>
                <a:solidFill>
                  <a:srgbClr val="FFFFFF"/>
                </a:solidFill>
                <a:latin typeface="Arial"/>
              </a:rPr>
              <a:t>Below The Line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486941" y="7456808"/>
            <a:ext cx="354984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 dirty="0">
                <a:solidFill>
                  <a:srgbClr val="000000"/>
                </a:solidFill>
                <a:latin typeface="Arial"/>
              </a:rPr>
              <a:t>OTT: 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The MROI for advertising on OTT platforms in India is estimated to be around 20-30%.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472481" y="8311645"/>
            <a:ext cx="522565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 dirty="0">
                <a:solidFill>
                  <a:srgbClr val="000000"/>
                </a:solidFill>
                <a:latin typeface="Arial"/>
              </a:rPr>
              <a:t>Print: 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The average MROI for print media advertising in India in 2022 was 11%. 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472481" y="8879983"/>
            <a:ext cx="356430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 dirty="0">
                <a:solidFill>
                  <a:srgbClr val="000000"/>
                </a:solidFill>
                <a:latin typeface="Arial"/>
              </a:rPr>
              <a:t>Billboards:  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According to a study by 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Hubspot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, the average MROI for billboard advertising in India is about 40%.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6422421" y="6735935"/>
            <a:ext cx="3455624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 Bold"/>
              </a:rPr>
              <a:t>General Trade Strategy: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2748766" y="5855220"/>
            <a:ext cx="2932204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Event Sponsorship: 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3740918" y="4782701"/>
            <a:ext cx="4130011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Cocoa can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 act as 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natural stimulant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, potentially 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reducing feelings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of fatigue 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&amp; sluggishness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associated with stress.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2609593" y="7021538"/>
            <a:ext cx="4970545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Partner with yoga studios to offer branded yoga sessions featuring Bournville chocolate as a post-session treat.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2609593" y="6276254"/>
            <a:ext cx="3606029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Partner with podcast hosts to authentically integrate 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Bournville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into the show's theme or discussions.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7799179" y="4521660"/>
            <a:ext cx="3924147" cy="108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650"/>
              </a:lnSpc>
              <a:buFont typeface="Arial"/>
              <a:buChar char="•"/>
            </a:pPr>
            <a:r>
              <a:rPr lang="en-US" sz="1500" u="none" strike="noStrike" spc="-22">
                <a:solidFill>
                  <a:srgbClr val="000000"/>
                </a:solidFill>
                <a:latin typeface="Arial"/>
              </a:rPr>
              <a:t>Psychologist, Cohen, S. in his research paper - “ Social Relationships &amp; Health” reports social support has direct effects on health through enhanced mental health, by reducing the impact of stress.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2449307" y="217575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3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6423077" y="8746158"/>
            <a:ext cx="3421228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Modern Trade Strategy: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4633465" y="9381850"/>
            <a:ext cx="814973" cy="12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"/>
              </a:lnSpc>
              <a:spcBef>
                <a:spcPct val="0"/>
              </a:spcBef>
            </a:pPr>
            <a:r>
              <a:rPr lang="en-US" sz="704">
                <a:solidFill>
                  <a:srgbClr val="000000">
                    <a:alpha val="78824"/>
                  </a:srgbClr>
                </a:solidFill>
                <a:latin typeface="Arial"/>
              </a:rPr>
              <a:t>#StressHaiShareKar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4892623" y="3358601"/>
            <a:ext cx="2820848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Partner 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with 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high-end hotels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 by featuring Bournville as an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in-room snack.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345398" y="218109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1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395212" y="206812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2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440576" y="2709848"/>
            <a:ext cx="3217573" cy="113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"Stress Hai Share Kar" campaign links stress &amp; chocolate consumption, 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prompting individuals to share their stress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 while enjoying  Bournville Bites. 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847800" y="2287449"/>
            <a:ext cx="2199488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 spc="-93">
                <a:solidFill>
                  <a:srgbClr val="000000"/>
                </a:solidFill>
                <a:latin typeface="Arial Bold"/>
              </a:rPr>
              <a:t>Campaign Brief: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440576" y="3894612"/>
            <a:ext cx="3459580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Position Bournville as a 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preferred solution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 for moments of tension &amp; experience.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0056" y="875568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4747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6954" y="549253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99999" y="-4582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67653" y="296742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57118" y="65110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5691" y="799809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98037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36436" y="10287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89464" y="-25167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03143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27204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18957" y="51435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991349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55654" y="81174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45505" y="-81283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12593" y="248443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39890" y="578169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804441" y="89153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39749" y="742840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940445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33064" y="135660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981699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524247" y="446098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27149" y="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300718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259349" y="44228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97393" y="5591770"/>
            <a:ext cx="10994502" cy="4536694"/>
            <a:chOff x="0" y="0"/>
            <a:chExt cx="2895671" cy="11948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895671" cy="1194849"/>
            </a:xfrm>
            <a:custGeom>
              <a:avLst/>
              <a:gdLst/>
              <a:ahLst/>
              <a:cxnLst/>
              <a:rect l="l" t="t" r="r" b="b"/>
              <a:pathLst>
                <a:path w="2895671" h="1194849">
                  <a:moveTo>
                    <a:pt x="14083" y="0"/>
                  </a:moveTo>
                  <a:lnTo>
                    <a:pt x="2881588" y="0"/>
                  </a:lnTo>
                  <a:cubicBezTo>
                    <a:pt x="2889366" y="0"/>
                    <a:pt x="2895671" y="6305"/>
                    <a:pt x="2895671" y="14083"/>
                  </a:cubicBezTo>
                  <a:lnTo>
                    <a:pt x="2895671" y="1180766"/>
                  </a:lnTo>
                  <a:cubicBezTo>
                    <a:pt x="2895671" y="1184501"/>
                    <a:pt x="2894187" y="1188083"/>
                    <a:pt x="2891546" y="1190725"/>
                  </a:cubicBezTo>
                  <a:cubicBezTo>
                    <a:pt x="2888905" y="1193366"/>
                    <a:pt x="2885323" y="1194849"/>
                    <a:pt x="2881588" y="1194849"/>
                  </a:cubicBezTo>
                  <a:lnTo>
                    <a:pt x="14083" y="1194849"/>
                  </a:lnTo>
                  <a:cubicBezTo>
                    <a:pt x="10348" y="1194849"/>
                    <a:pt x="6766" y="1193366"/>
                    <a:pt x="4125" y="1190725"/>
                  </a:cubicBezTo>
                  <a:cubicBezTo>
                    <a:pt x="1484" y="1188083"/>
                    <a:pt x="0" y="1184501"/>
                    <a:pt x="0" y="1180766"/>
                  </a:cubicBezTo>
                  <a:lnTo>
                    <a:pt x="0" y="14083"/>
                  </a:lnTo>
                  <a:cubicBezTo>
                    <a:pt x="0" y="10348"/>
                    <a:pt x="1484" y="6766"/>
                    <a:pt x="4125" y="4125"/>
                  </a:cubicBezTo>
                  <a:cubicBezTo>
                    <a:pt x="6766" y="1484"/>
                    <a:pt x="10348" y="0"/>
                    <a:pt x="14083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2895671" cy="1204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458596" y="1667331"/>
            <a:ext cx="6560614" cy="5101542"/>
            <a:chOff x="0" y="0"/>
            <a:chExt cx="1727898" cy="136541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27898" cy="1365418"/>
            </a:xfrm>
            <a:custGeom>
              <a:avLst/>
              <a:gdLst/>
              <a:ahLst/>
              <a:cxnLst/>
              <a:rect l="l" t="t" r="r" b="b"/>
              <a:pathLst>
                <a:path w="1727898" h="1365418">
                  <a:moveTo>
                    <a:pt x="23601" y="0"/>
                  </a:moveTo>
                  <a:lnTo>
                    <a:pt x="1704297" y="0"/>
                  </a:lnTo>
                  <a:cubicBezTo>
                    <a:pt x="1710556" y="0"/>
                    <a:pt x="1716560" y="2487"/>
                    <a:pt x="1720986" y="6913"/>
                  </a:cubicBezTo>
                  <a:cubicBezTo>
                    <a:pt x="1725412" y="11339"/>
                    <a:pt x="1727898" y="17342"/>
                    <a:pt x="1727898" y="23601"/>
                  </a:cubicBezTo>
                  <a:lnTo>
                    <a:pt x="1727898" y="1341817"/>
                  </a:lnTo>
                  <a:cubicBezTo>
                    <a:pt x="1727898" y="1348076"/>
                    <a:pt x="1725412" y="1354079"/>
                    <a:pt x="1720986" y="1358506"/>
                  </a:cubicBezTo>
                  <a:cubicBezTo>
                    <a:pt x="1716560" y="1362932"/>
                    <a:pt x="1710556" y="1365418"/>
                    <a:pt x="1704297" y="1365418"/>
                  </a:cubicBezTo>
                  <a:lnTo>
                    <a:pt x="23601" y="1365418"/>
                  </a:lnTo>
                  <a:cubicBezTo>
                    <a:pt x="17342" y="1365418"/>
                    <a:pt x="11339" y="1362932"/>
                    <a:pt x="6913" y="1358506"/>
                  </a:cubicBezTo>
                  <a:cubicBezTo>
                    <a:pt x="2487" y="1354079"/>
                    <a:pt x="0" y="1348076"/>
                    <a:pt x="0" y="1341817"/>
                  </a:cubicBezTo>
                  <a:lnTo>
                    <a:pt x="0" y="23601"/>
                  </a:lnTo>
                  <a:cubicBezTo>
                    <a:pt x="0" y="17342"/>
                    <a:pt x="2487" y="11339"/>
                    <a:pt x="6913" y="6913"/>
                  </a:cubicBezTo>
                  <a:cubicBezTo>
                    <a:pt x="11339" y="2487"/>
                    <a:pt x="17342" y="0"/>
                    <a:pt x="2360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727898" cy="1413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1470" y="1667331"/>
            <a:ext cx="10994502" cy="3439165"/>
            <a:chOff x="0" y="0"/>
            <a:chExt cx="2895671" cy="9057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95671" cy="905788"/>
            </a:xfrm>
            <a:custGeom>
              <a:avLst/>
              <a:gdLst/>
              <a:ahLst/>
              <a:cxnLst/>
              <a:rect l="l" t="t" r="r" b="b"/>
              <a:pathLst>
                <a:path w="2895671" h="905788">
                  <a:moveTo>
                    <a:pt x="14083" y="0"/>
                  </a:moveTo>
                  <a:lnTo>
                    <a:pt x="2881588" y="0"/>
                  </a:lnTo>
                  <a:cubicBezTo>
                    <a:pt x="2889366" y="0"/>
                    <a:pt x="2895671" y="6305"/>
                    <a:pt x="2895671" y="14083"/>
                  </a:cubicBezTo>
                  <a:lnTo>
                    <a:pt x="2895671" y="891705"/>
                  </a:lnTo>
                  <a:cubicBezTo>
                    <a:pt x="2895671" y="895440"/>
                    <a:pt x="2894187" y="899022"/>
                    <a:pt x="2891546" y="901664"/>
                  </a:cubicBezTo>
                  <a:cubicBezTo>
                    <a:pt x="2888905" y="904305"/>
                    <a:pt x="2885323" y="905788"/>
                    <a:pt x="2881588" y="905788"/>
                  </a:cubicBezTo>
                  <a:lnTo>
                    <a:pt x="14083" y="905788"/>
                  </a:lnTo>
                  <a:cubicBezTo>
                    <a:pt x="10348" y="905788"/>
                    <a:pt x="6766" y="904305"/>
                    <a:pt x="4125" y="901664"/>
                  </a:cubicBezTo>
                  <a:cubicBezTo>
                    <a:pt x="1484" y="899022"/>
                    <a:pt x="0" y="895440"/>
                    <a:pt x="0" y="891705"/>
                  </a:cubicBezTo>
                  <a:lnTo>
                    <a:pt x="0" y="14083"/>
                  </a:lnTo>
                  <a:cubicBezTo>
                    <a:pt x="0" y="10348"/>
                    <a:pt x="1484" y="6766"/>
                    <a:pt x="4125" y="4125"/>
                  </a:cubicBezTo>
                  <a:cubicBezTo>
                    <a:pt x="6766" y="1484"/>
                    <a:pt x="10348" y="0"/>
                    <a:pt x="14083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2895671" cy="915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89416" y="1382230"/>
            <a:ext cx="7464085" cy="778353"/>
            <a:chOff x="0" y="0"/>
            <a:chExt cx="1965850" cy="20499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65850" cy="204998"/>
            </a:xfrm>
            <a:custGeom>
              <a:avLst/>
              <a:gdLst/>
              <a:ahLst/>
              <a:cxnLst/>
              <a:rect l="l" t="t" r="r" b="b"/>
              <a:pathLst>
                <a:path w="1965850" h="204998">
                  <a:moveTo>
                    <a:pt x="20744" y="0"/>
                  </a:moveTo>
                  <a:lnTo>
                    <a:pt x="1945105" y="0"/>
                  </a:lnTo>
                  <a:cubicBezTo>
                    <a:pt x="1956562" y="0"/>
                    <a:pt x="1965850" y="9288"/>
                    <a:pt x="1965850" y="20744"/>
                  </a:cubicBezTo>
                  <a:lnTo>
                    <a:pt x="1965850" y="184254"/>
                  </a:lnTo>
                  <a:cubicBezTo>
                    <a:pt x="1965850" y="189756"/>
                    <a:pt x="1963664" y="195032"/>
                    <a:pt x="1959774" y="198922"/>
                  </a:cubicBezTo>
                  <a:cubicBezTo>
                    <a:pt x="1955883" y="202813"/>
                    <a:pt x="1950607" y="204998"/>
                    <a:pt x="1945105" y="204998"/>
                  </a:cubicBezTo>
                  <a:lnTo>
                    <a:pt x="20744" y="204998"/>
                  </a:lnTo>
                  <a:cubicBezTo>
                    <a:pt x="15243" y="204998"/>
                    <a:pt x="9966" y="202813"/>
                    <a:pt x="6076" y="198922"/>
                  </a:cubicBezTo>
                  <a:cubicBezTo>
                    <a:pt x="2186" y="195032"/>
                    <a:pt x="0" y="189756"/>
                    <a:pt x="0" y="184254"/>
                  </a:cubicBezTo>
                  <a:lnTo>
                    <a:pt x="0" y="20744"/>
                  </a:lnTo>
                  <a:cubicBezTo>
                    <a:pt x="0" y="15243"/>
                    <a:pt x="2186" y="9966"/>
                    <a:pt x="6076" y="6076"/>
                  </a:cubicBezTo>
                  <a:cubicBezTo>
                    <a:pt x="9966" y="2186"/>
                    <a:pt x="15243" y="0"/>
                    <a:pt x="20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4288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965850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451474" y="194555"/>
            <a:ext cx="11530265" cy="1019426"/>
            <a:chOff x="0" y="0"/>
            <a:chExt cx="3036778" cy="26849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036778" cy="268491"/>
            </a:xfrm>
            <a:custGeom>
              <a:avLst/>
              <a:gdLst/>
              <a:ahLst/>
              <a:cxnLst/>
              <a:rect l="l" t="t" r="r" b="b"/>
              <a:pathLst>
                <a:path w="3036778" h="268491">
                  <a:moveTo>
                    <a:pt x="13429" y="0"/>
                  </a:moveTo>
                  <a:lnTo>
                    <a:pt x="3023349" y="0"/>
                  </a:lnTo>
                  <a:cubicBezTo>
                    <a:pt x="3026910" y="0"/>
                    <a:pt x="3030326" y="1415"/>
                    <a:pt x="3032844" y="3933"/>
                  </a:cubicBezTo>
                  <a:cubicBezTo>
                    <a:pt x="3035363" y="6452"/>
                    <a:pt x="3036778" y="9867"/>
                    <a:pt x="3036778" y="13429"/>
                  </a:cubicBezTo>
                  <a:lnTo>
                    <a:pt x="3036778" y="255062"/>
                  </a:lnTo>
                  <a:cubicBezTo>
                    <a:pt x="3036778" y="262478"/>
                    <a:pt x="3030765" y="268491"/>
                    <a:pt x="3023349" y="268491"/>
                  </a:cubicBezTo>
                  <a:lnTo>
                    <a:pt x="13429" y="268491"/>
                  </a:lnTo>
                  <a:cubicBezTo>
                    <a:pt x="9867" y="268491"/>
                    <a:pt x="6452" y="267076"/>
                    <a:pt x="3933" y="264557"/>
                  </a:cubicBezTo>
                  <a:cubicBezTo>
                    <a:pt x="1415" y="262039"/>
                    <a:pt x="0" y="258623"/>
                    <a:pt x="0" y="255062"/>
                  </a:cubicBezTo>
                  <a:lnTo>
                    <a:pt x="0" y="13429"/>
                  </a:lnTo>
                  <a:cubicBezTo>
                    <a:pt x="0" y="6012"/>
                    <a:pt x="6012" y="0"/>
                    <a:pt x="134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3036778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191289" y="201453"/>
            <a:ext cx="873854" cy="1019426"/>
            <a:chOff x="0" y="0"/>
            <a:chExt cx="230151" cy="26849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7227764" y="201453"/>
            <a:ext cx="873854" cy="1019426"/>
            <a:chOff x="0" y="0"/>
            <a:chExt cx="230151" cy="2684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66289" y="191928"/>
            <a:ext cx="873854" cy="1019426"/>
            <a:chOff x="0" y="0"/>
            <a:chExt cx="230151" cy="26849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424748" y="1382804"/>
            <a:ext cx="4803015" cy="778353"/>
            <a:chOff x="0" y="0"/>
            <a:chExt cx="1523569" cy="2049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23569" cy="204998"/>
            </a:xfrm>
            <a:custGeom>
              <a:avLst/>
              <a:gdLst/>
              <a:ahLst/>
              <a:cxnLst/>
              <a:rect l="l" t="t" r="r" b="b"/>
              <a:pathLst>
                <a:path w="1523569" h="204998">
                  <a:moveTo>
                    <a:pt x="26766" y="0"/>
                  </a:moveTo>
                  <a:lnTo>
                    <a:pt x="1496802" y="0"/>
                  </a:lnTo>
                  <a:cubicBezTo>
                    <a:pt x="1511585" y="0"/>
                    <a:pt x="1523569" y="11984"/>
                    <a:pt x="1523569" y="26766"/>
                  </a:cubicBezTo>
                  <a:lnTo>
                    <a:pt x="1523569" y="178232"/>
                  </a:lnTo>
                  <a:cubicBezTo>
                    <a:pt x="1523569" y="193015"/>
                    <a:pt x="1511585" y="204998"/>
                    <a:pt x="1496802" y="204998"/>
                  </a:cubicBezTo>
                  <a:lnTo>
                    <a:pt x="26766" y="204998"/>
                  </a:lnTo>
                  <a:cubicBezTo>
                    <a:pt x="11984" y="204998"/>
                    <a:pt x="0" y="193015"/>
                    <a:pt x="0" y="178232"/>
                  </a:cubicBezTo>
                  <a:lnTo>
                    <a:pt x="0" y="26766"/>
                  </a:lnTo>
                  <a:cubicBezTo>
                    <a:pt x="0" y="11984"/>
                    <a:pt x="11984" y="0"/>
                    <a:pt x="267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1523569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500737" y="5286375"/>
            <a:ext cx="7009460" cy="778353"/>
            <a:chOff x="0" y="0"/>
            <a:chExt cx="1846113" cy="20499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846113" cy="204998"/>
            </a:xfrm>
            <a:custGeom>
              <a:avLst/>
              <a:gdLst/>
              <a:ahLst/>
              <a:cxnLst/>
              <a:rect l="l" t="t" r="r" b="b"/>
              <a:pathLst>
                <a:path w="1846113" h="204998">
                  <a:moveTo>
                    <a:pt x="22090" y="0"/>
                  </a:moveTo>
                  <a:lnTo>
                    <a:pt x="1824023" y="0"/>
                  </a:lnTo>
                  <a:cubicBezTo>
                    <a:pt x="1836223" y="0"/>
                    <a:pt x="1846113" y="9890"/>
                    <a:pt x="1846113" y="22090"/>
                  </a:cubicBezTo>
                  <a:lnTo>
                    <a:pt x="1846113" y="182908"/>
                  </a:lnTo>
                  <a:cubicBezTo>
                    <a:pt x="1846113" y="195108"/>
                    <a:pt x="1836223" y="204998"/>
                    <a:pt x="1824023" y="204998"/>
                  </a:cubicBezTo>
                  <a:lnTo>
                    <a:pt x="22090" y="204998"/>
                  </a:lnTo>
                  <a:cubicBezTo>
                    <a:pt x="9890" y="204998"/>
                    <a:pt x="0" y="195108"/>
                    <a:pt x="0" y="182908"/>
                  </a:cubicBezTo>
                  <a:lnTo>
                    <a:pt x="0" y="22090"/>
                  </a:lnTo>
                  <a:cubicBezTo>
                    <a:pt x="0" y="9890"/>
                    <a:pt x="9890" y="0"/>
                    <a:pt x="220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1846113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8844841" y="6445728"/>
            <a:ext cx="2087035" cy="3216959"/>
            <a:chOff x="0" y="0"/>
            <a:chExt cx="3987800" cy="6146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3"/>
              <a:stretch>
                <a:fillRect l="-87013" r="-87013"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4"/>
              <a:stretch>
                <a:fillRect l="-95" r="-95"/>
              </a:stretch>
            </a:blipFill>
          </p:spPr>
        </p:sp>
      </p:grpSp>
      <p:grpSp>
        <p:nvGrpSpPr>
          <p:cNvPr id="63" name="Group 63"/>
          <p:cNvGrpSpPr>
            <a:grpSpLocks noChangeAspect="1"/>
          </p:cNvGrpSpPr>
          <p:nvPr/>
        </p:nvGrpSpPr>
        <p:grpSpPr>
          <a:xfrm>
            <a:off x="483784" y="6464778"/>
            <a:ext cx="2087035" cy="3216959"/>
            <a:chOff x="0" y="0"/>
            <a:chExt cx="3987800" cy="6146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5"/>
              <a:stretch>
                <a:fillRect l="-30423" r="-23717"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4"/>
              <a:stretch>
                <a:fillRect l="-95" r="-95"/>
              </a:stretch>
            </a:blip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2580345" y="6464778"/>
            <a:ext cx="2087035" cy="3216959"/>
            <a:chOff x="0" y="0"/>
            <a:chExt cx="3987800" cy="6146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6"/>
              <a:stretch>
                <a:fillRect l="-27070" r="-27070"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4"/>
              <a:stretch>
                <a:fillRect l="-95" r="-95"/>
              </a:stretch>
            </a:blipFill>
          </p:spPr>
        </p:sp>
      </p:grp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4676905" y="6464778"/>
            <a:ext cx="2087035" cy="3216959"/>
            <a:chOff x="0" y="0"/>
            <a:chExt cx="3987800" cy="6146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7"/>
              <a:stretch>
                <a:fillRect l="-6951" r="-96925" b="-32267"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4"/>
              <a:stretch>
                <a:fillRect l="-95" r="-95"/>
              </a:stretch>
            </a:blipFill>
          </p:spPr>
        </p:sp>
      </p:grpSp>
      <p:grpSp>
        <p:nvGrpSpPr>
          <p:cNvPr id="72" name="Group 72"/>
          <p:cNvGrpSpPr>
            <a:grpSpLocks noChangeAspect="1"/>
          </p:cNvGrpSpPr>
          <p:nvPr/>
        </p:nvGrpSpPr>
        <p:grpSpPr>
          <a:xfrm>
            <a:off x="6782991" y="6464778"/>
            <a:ext cx="2087035" cy="3216959"/>
            <a:chOff x="0" y="0"/>
            <a:chExt cx="3987800" cy="6146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8"/>
              <a:stretch>
                <a:fillRect l="-42963" r="-11176"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4"/>
              <a:stretch>
                <a:fillRect l="-95" r="-95"/>
              </a:stretch>
            </a:blipFill>
          </p:spPr>
        </p:sp>
      </p:grpSp>
      <p:sp>
        <p:nvSpPr>
          <p:cNvPr id="75" name="TextBox 75"/>
          <p:cNvSpPr txBox="1"/>
          <p:nvPr/>
        </p:nvSpPr>
        <p:spPr>
          <a:xfrm>
            <a:off x="8923786" y="6741003"/>
            <a:ext cx="2017615" cy="268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4433">
                <a:solidFill>
                  <a:srgbClr val="FFDE59"/>
                </a:solidFill>
                <a:latin typeface="Georgia Pro"/>
              </a:rPr>
              <a:t>Stress Hai  Share Kar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8879901" y="1267281"/>
            <a:ext cx="986676" cy="970981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625" b="-624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78" name="Group 78"/>
          <p:cNvGrpSpPr/>
          <p:nvPr/>
        </p:nvGrpSpPr>
        <p:grpSpPr>
          <a:xfrm>
            <a:off x="1892521" y="1284446"/>
            <a:ext cx="990626" cy="98149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80" name="Freeform 80"/>
          <p:cNvSpPr/>
          <p:nvPr/>
        </p:nvSpPr>
        <p:spPr>
          <a:xfrm>
            <a:off x="3980825" y="3679497"/>
            <a:ext cx="1590081" cy="1084764"/>
          </a:xfrm>
          <a:custGeom>
            <a:avLst/>
            <a:gdLst/>
            <a:ahLst/>
            <a:cxnLst/>
            <a:rect l="l" t="t" r="r" b="b"/>
            <a:pathLst>
              <a:path w="1590081" h="1084764">
                <a:moveTo>
                  <a:pt x="0" y="0"/>
                </a:moveTo>
                <a:lnTo>
                  <a:pt x="1590082" y="0"/>
                </a:lnTo>
                <a:lnTo>
                  <a:pt x="1590082" y="1084763"/>
                </a:lnTo>
                <a:lnTo>
                  <a:pt x="0" y="1084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5163" t="-35819" r="-20262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id="81" name="Group 81"/>
          <p:cNvGrpSpPr/>
          <p:nvPr/>
        </p:nvGrpSpPr>
        <p:grpSpPr>
          <a:xfrm>
            <a:off x="11629188" y="3161729"/>
            <a:ext cx="6184219" cy="1981771"/>
            <a:chOff x="0" y="0"/>
            <a:chExt cx="1628765" cy="521948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628766" cy="521948"/>
            </a:xfrm>
            <a:custGeom>
              <a:avLst/>
              <a:gdLst/>
              <a:ahLst/>
              <a:cxnLst/>
              <a:rect l="l" t="t" r="r" b="b"/>
              <a:pathLst>
                <a:path w="1628766" h="521948">
                  <a:moveTo>
                    <a:pt x="25038" y="0"/>
                  </a:moveTo>
                  <a:lnTo>
                    <a:pt x="1603728" y="0"/>
                  </a:lnTo>
                  <a:cubicBezTo>
                    <a:pt x="1617556" y="0"/>
                    <a:pt x="1628766" y="11210"/>
                    <a:pt x="1628766" y="25038"/>
                  </a:cubicBezTo>
                  <a:lnTo>
                    <a:pt x="1628766" y="496910"/>
                  </a:lnTo>
                  <a:cubicBezTo>
                    <a:pt x="1628766" y="510738"/>
                    <a:pt x="1617556" y="521948"/>
                    <a:pt x="1603728" y="521948"/>
                  </a:cubicBezTo>
                  <a:lnTo>
                    <a:pt x="25038" y="521948"/>
                  </a:lnTo>
                  <a:cubicBezTo>
                    <a:pt x="11210" y="521948"/>
                    <a:pt x="0" y="510738"/>
                    <a:pt x="0" y="496910"/>
                  </a:cubicBezTo>
                  <a:lnTo>
                    <a:pt x="0" y="25038"/>
                  </a:lnTo>
                  <a:cubicBezTo>
                    <a:pt x="0" y="11210"/>
                    <a:pt x="11210" y="0"/>
                    <a:pt x="2503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-47625"/>
              <a:ext cx="1628765" cy="569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1709269" y="4470989"/>
            <a:ext cx="5770179" cy="58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45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Short, relatable videos of people sharing their triggers &amp; coping mechanisms. The videos end with them enjoying </a:t>
            </a:r>
          </a:p>
          <a:p>
            <a:pPr algn="l">
              <a:lnSpc>
                <a:spcPts val="1455"/>
              </a:lnSpc>
              <a:spcBef>
                <a:spcPct val="0"/>
              </a:spcBef>
            </a:pPr>
            <a:r>
              <a:rPr lang="en-US" sz="1500" u="none" strike="noStrike">
                <a:solidFill>
                  <a:srgbClr val="FFFFFF"/>
                </a:solidFill>
                <a:latin typeface="Arial"/>
              </a:rPr>
              <a:t>iiiiiiii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Bournville &amp; feeling a sense of relief.</a:t>
            </a:r>
          </a:p>
        </p:txBody>
      </p:sp>
      <p:grpSp>
        <p:nvGrpSpPr>
          <p:cNvPr id="85" name="Group 85"/>
          <p:cNvGrpSpPr/>
          <p:nvPr/>
        </p:nvGrpSpPr>
        <p:grpSpPr>
          <a:xfrm>
            <a:off x="11458596" y="7194553"/>
            <a:ext cx="6560614" cy="2933911"/>
            <a:chOff x="0" y="0"/>
            <a:chExt cx="1727898" cy="772717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727898" cy="772717"/>
            </a:xfrm>
            <a:custGeom>
              <a:avLst/>
              <a:gdLst/>
              <a:ahLst/>
              <a:cxnLst/>
              <a:rect l="l" t="t" r="r" b="b"/>
              <a:pathLst>
                <a:path w="1727898" h="772717">
                  <a:moveTo>
                    <a:pt x="23601" y="0"/>
                  </a:moveTo>
                  <a:lnTo>
                    <a:pt x="1704297" y="0"/>
                  </a:lnTo>
                  <a:cubicBezTo>
                    <a:pt x="1710556" y="0"/>
                    <a:pt x="1716560" y="2487"/>
                    <a:pt x="1720986" y="6913"/>
                  </a:cubicBezTo>
                  <a:cubicBezTo>
                    <a:pt x="1725412" y="11339"/>
                    <a:pt x="1727898" y="17342"/>
                    <a:pt x="1727898" y="23601"/>
                  </a:cubicBezTo>
                  <a:lnTo>
                    <a:pt x="1727898" y="749116"/>
                  </a:lnTo>
                  <a:cubicBezTo>
                    <a:pt x="1727898" y="755375"/>
                    <a:pt x="1725412" y="761379"/>
                    <a:pt x="1720986" y="765805"/>
                  </a:cubicBezTo>
                  <a:cubicBezTo>
                    <a:pt x="1716560" y="770231"/>
                    <a:pt x="1710556" y="772717"/>
                    <a:pt x="1704297" y="772717"/>
                  </a:cubicBezTo>
                  <a:lnTo>
                    <a:pt x="23601" y="772717"/>
                  </a:lnTo>
                  <a:cubicBezTo>
                    <a:pt x="17342" y="772717"/>
                    <a:pt x="11339" y="770231"/>
                    <a:pt x="6913" y="765805"/>
                  </a:cubicBezTo>
                  <a:cubicBezTo>
                    <a:pt x="2487" y="761379"/>
                    <a:pt x="0" y="755375"/>
                    <a:pt x="0" y="749116"/>
                  </a:cubicBezTo>
                  <a:lnTo>
                    <a:pt x="0" y="23601"/>
                  </a:lnTo>
                  <a:cubicBezTo>
                    <a:pt x="0" y="17342"/>
                    <a:pt x="2487" y="11339"/>
                    <a:pt x="6913" y="6913"/>
                  </a:cubicBezTo>
                  <a:cubicBezTo>
                    <a:pt x="11339" y="2487"/>
                    <a:pt x="17342" y="0"/>
                    <a:pt x="2360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87" name="TextBox 87"/>
            <p:cNvSpPr txBox="1"/>
            <p:nvPr/>
          </p:nvSpPr>
          <p:spPr>
            <a:xfrm>
              <a:off x="0" y="-47625"/>
              <a:ext cx="1727898" cy="82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2129241" y="6929857"/>
            <a:ext cx="5185120" cy="692762"/>
            <a:chOff x="0" y="0"/>
            <a:chExt cx="1365628" cy="182456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365628" cy="182456"/>
            </a:xfrm>
            <a:custGeom>
              <a:avLst/>
              <a:gdLst/>
              <a:ahLst/>
              <a:cxnLst/>
              <a:rect l="l" t="t" r="r" b="b"/>
              <a:pathLst>
                <a:path w="1365628" h="182456">
                  <a:moveTo>
                    <a:pt x="29862" y="0"/>
                  </a:moveTo>
                  <a:lnTo>
                    <a:pt x="1335766" y="0"/>
                  </a:lnTo>
                  <a:cubicBezTo>
                    <a:pt x="1343686" y="0"/>
                    <a:pt x="1351282" y="3146"/>
                    <a:pt x="1356882" y="8746"/>
                  </a:cubicBezTo>
                  <a:cubicBezTo>
                    <a:pt x="1362482" y="14347"/>
                    <a:pt x="1365628" y="21942"/>
                    <a:pt x="1365628" y="29862"/>
                  </a:cubicBezTo>
                  <a:lnTo>
                    <a:pt x="1365628" y="152594"/>
                  </a:lnTo>
                  <a:cubicBezTo>
                    <a:pt x="1365628" y="160514"/>
                    <a:pt x="1362482" y="168109"/>
                    <a:pt x="1356882" y="173709"/>
                  </a:cubicBezTo>
                  <a:cubicBezTo>
                    <a:pt x="1351282" y="179310"/>
                    <a:pt x="1343686" y="182456"/>
                    <a:pt x="1335766" y="182456"/>
                  </a:cubicBezTo>
                  <a:lnTo>
                    <a:pt x="29862" y="182456"/>
                  </a:lnTo>
                  <a:cubicBezTo>
                    <a:pt x="21942" y="182456"/>
                    <a:pt x="14347" y="179310"/>
                    <a:pt x="8746" y="173709"/>
                  </a:cubicBezTo>
                  <a:cubicBezTo>
                    <a:pt x="3146" y="168109"/>
                    <a:pt x="0" y="160514"/>
                    <a:pt x="0" y="152594"/>
                  </a:cubicBezTo>
                  <a:lnTo>
                    <a:pt x="0" y="29862"/>
                  </a:lnTo>
                  <a:cubicBezTo>
                    <a:pt x="0" y="21942"/>
                    <a:pt x="3146" y="14347"/>
                    <a:pt x="8746" y="8746"/>
                  </a:cubicBezTo>
                  <a:cubicBezTo>
                    <a:pt x="14347" y="3146"/>
                    <a:pt x="21942" y="0"/>
                    <a:pt x="298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0" name="TextBox 90"/>
            <p:cNvSpPr txBox="1"/>
            <p:nvPr/>
          </p:nvSpPr>
          <p:spPr>
            <a:xfrm>
              <a:off x="0" y="-47625"/>
              <a:ext cx="1365628" cy="230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5981739" y="4694070"/>
            <a:ext cx="1868444" cy="1990839"/>
            <a:chOff x="0" y="0"/>
            <a:chExt cx="2491259" cy="2654452"/>
          </a:xfrm>
        </p:grpSpPr>
        <p:sp>
          <p:nvSpPr>
            <p:cNvPr id="92" name="Freeform 92"/>
            <p:cNvSpPr/>
            <p:nvPr/>
          </p:nvSpPr>
          <p:spPr>
            <a:xfrm>
              <a:off x="531545" y="0"/>
              <a:ext cx="1585514" cy="2276575"/>
            </a:xfrm>
            <a:custGeom>
              <a:avLst/>
              <a:gdLst/>
              <a:ahLst/>
              <a:cxnLst/>
              <a:rect l="l" t="t" r="r" b="b"/>
              <a:pathLst>
                <a:path w="1585514" h="2276575">
                  <a:moveTo>
                    <a:pt x="0" y="0"/>
                  </a:moveTo>
                  <a:lnTo>
                    <a:pt x="1585514" y="0"/>
                  </a:lnTo>
                  <a:lnTo>
                    <a:pt x="1585514" y="2276575"/>
                  </a:lnTo>
                  <a:lnTo>
                    <a:pt x="0" y="227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8726" t="-11921" r="-38599" b="-115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3" name="TextBox 93"/>
            <p:cNvSpPr txBox="1"/>
            <p:nvPr/>
          </p:nvSpPr>
          <p:spPr>
            <a:xfrm>
              <a:off x="576509" y="1946084"/>
              <a:ext cx="1495586" cy="276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3"/>
                </a:lnSpc>
                <a:spcBef>
                  <a:spcPct val="0"/>
                </a:spcBef>
              </a:pPr>
              <a:r>
                <a:rPr lang="en-US" sz="1238">
                  <a:solidFill>
                    <a:srgbClr val="000000"/>
                  </a:solidFill>
                  <a:latin typeface="Handy Casual"/>
                </a:rPr>
                <a:t>#</a:t>
              </a:r>
              <a:r>
                <a:rPr lang="en-US" sz="1238" u="none" strike="noStrike">
                  <a:solidFill>
                    <a:srgbClr val="000000"/>
                  </a:solidFill>
                  <a:latin typeface="Handy Casual"/>
                </a:rPr>
                <a:t>StressHaiShareKar</a:t>
              </a:r>
            </a:p>
          </p:txBody>
        </p:sp>
        <p:sp>
          <p:nvSpPr>
            <p:cNvPr id="94" name="Freeform 94"/>
            <p:cNvSpPr/>
            <p:nvPr/>
          </p:nvSpPr>
          <p:spPr>
            <a:xfrm>
              <a:off x="374199" y="131453"/>
              <a:ext cx="1585514" cy="2276575"/>
            </a:xfrm>
            <a:custGeom>
              <a:avLst/>
              <a:gdLst/>
              <a:ahLst/>
              <a:cxnLst/>
              <a:rect l="l" t="t" r="r" b="b"/>
              <a:pathLst>
                <a:path w="1585514" h="2276575">
                  <a:moveTo>
                    <a:pt x="0" y="0"/>
                  </a:moveTo>
                  <a:lnTo>
                    <a:pt x="1585515" y="0"/>
                  </a:lnTo>
                  <a:lnTo>
                    <a:pt x="1585515" y="2276575"/>
                  </a:lnTo>
                  <a:lnTo>
                    <a:pt x="0" y="227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8726" t="-11921" r="-38599" b="-115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5" name="Freeform 95"/>
            <p:cNvSpPr/>
            <p:nvPr/>
          </p:nvSpPr>
          <p:spPr>
            <a:xfrm>
              <a:off x="449871" y="357651"/>
              <a:ext cx="1410446" cy="1422635"/>
            </a:xfrm>
            <a:custGeom>
              <a:avLst/>
              <a:gdLst/>
              <a:ahLst/>
              <a:cxnLst/>
              <a:rect l="l" t="t" r="r" b="b"/>
              <a:pathLst>
                <a:path w="1410446" h="1422635">
                  <a:moveTo>
                    <a:pt x="0" y="0"/>
                  </a:moveTo>
                  <a:lnTo>
                    <a:pt x="1410446" y="0"/>
                  </a:lnTo>
                  <a:lnTo>
                    <a:pt x="1410446" y="1422634"/>
                  </a:lnTo>
                  <a:lnTo>
                    <a:pt x="0" y="1422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0207" r="-8534"/>
              </a:stretch>
            </a:blipFill>
          </p:spPr>
        </p:sp>
        <p:sp>
          <p:nvSpPr>
            <p:cNvPr id="96" name="TextBox 96"/>
            <p:cNvSpPr txBox="1"/>
            <p:nvPr/>
          </p:nvSpPr>
          <p:spPr>
            <a:xfrm>
              <a:off x="0" y="2374951"/>
              <a:ext cx="2491259" cy="27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340" dirty="0">
                  <a:solidFill>
                    <a:srgbClr val="000000"/>
                  </a:solidFill>
                  <a:latin typeface="DM Sans"/>
                </a:rPr>
                <a:t>#StressHaiShareKar</a:t>
              </a: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15942238" y="8197977"/>
            <a:ext cx="1553554" cy="1553554"/>
            <a:chOff x="0" y="0"/>
            <a:chExt cx="812800" cy="8128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  <a:ln w="23812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99" name="Group 99"/>
          <p:cNvGrpSpPr/>
          <p:nvPr/>
        </p:nvGrpSpPr>
        <p:grpSpPr>
          <a:xfrm>
            <a:off x="1315562" y="201453"/>
            <a:ext cx="873854" cy="1019426"/>
            <a:chOff x="0" y="0"/>
            <a:chExt cx="230151" cy="268491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1" name="TextBox 101"/>
            <p:cNvSpPr txBox="1"/>
            <p:nvPr/>
          </p:nvSpPr>
          <p:spPr>
            <a:xfrm>
              <a:off x="0" y="-9525"/>
              <a:ext cx="230151" cy="278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6263420" y="231101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6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7299712" y="231101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7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5857724" y="248035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5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2883147" y="5295921"/>
            <a:ext cx="6197574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u="none" strike="noStrike" dirty="0">
                <a:solidFill>
                  <a:srgbClr val="FFFFFF"/>
                </a:solidFill>
                <a:latin typeface="Arial"/>
              </a:rPr>
              <a:t>Advertisement Template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3056276" y="1382385"/>
            <a:ext cx="5727953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u="none" strike="noStrike" dirty="0" err="1">
                <a:solidFill>
                  <a:srgbClr val="FFFFFF"/>
                </a:solidFill>
                <a:latin typeface="Arial"/>
              </a:rPr>
              <a:t>Bournville</a:t>
            </a:r>
            <a:r>
              <a:rPr lang="en-US" sz="4271" u="none" strike="noStrike" dirty="0">
                <a:solidFill>
                  <a:srgbClr val="FFFFFF"/>
                </a:solidFill>
                <a:latin typeface="Arial"/>
              </a:rPr>
              <a:t> &amp; Starbucks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8177285" y="2293151"/>
            <a:ext cx="3207014" cy="66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</a:pPr>
            <a:r>
              <a:rPr lang="en-US" sz="2400" u="none" strike="noStrike" dirty="0">
                <a:solidFill>
                  <a:srgbClr val="000000"/>
                </a:solidFill>
                <a:latin typeface="Arial Bold"/>
              </a:rPr>
              <a:t>Why QSRs like Starbucks?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878881" y="2328910"/>
            <a:ext cx="2727410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 Bold"/>
              </a:rPr>
              <a:t>How to collab?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329046" y="2805205"/>
            <a:ext cx="3380226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Starbucks beverage featuring Bournville dark chocolate favour or drizzle.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319606" y="4324379"/>
            <a:ext cx="3380226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Gift boxes 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combining Starbucks coffee &amp; Bournville chocolates.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7923574" y="3545742"/>
            <a:ext cx="2945543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 Bold"/>
              </a:rPr>
              <a:t>Both brands focus on urban, affluent consumers who crave indulgent escapes.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7923574" y="2991751"/>
            <a:ext cx="3251550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/>
              </a:rPr>
              <a:t>P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remium segment of their respective market.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7931429" y="4301375"/>
            <a:ext cx="3031176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F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ocused on creating positive customer experiences.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319606" y="3555267"/>
            <a:ext cx="3519533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 Bold"/>
              </a:rPr>
              <a:t>Leverage Starbucks channels to reach a wider audience and engage in co-branded campaigns.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3794997" y="2815023"/>
            <a:ext cx="3260750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Starbucks has launched an app to help its employees to deal with anxiety &amp; stress.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4292348" y="2338662"/>
            <a:ext cx="2943671" cy="37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 Bold"/>
              </a:rPr>
              <a:t>Starbucks &amp; Stress: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5472236" y="3343998"/>
            <a:ext cx="2552070" cy="150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>
              <a:lnSpc>
                <a:spcPts val="1665"/>
              </a:lnSpc>
              <a:buFont typeface="Arial"/>
              <a:buChar char="•"/>
            </a:pPr>
            <a:r>
              <a:rPr lang="en-US" sz="1500" spc="-58">
                <a:solidFill>
                  <a:srgbClr val="000000"/>
                </a:solidFill>
                <a:latin typeface="Arial"/>
              </a:rPr>
              <a:t>#itstartswithyourname campaign -</a:t>
            </a:r>
            <a:r>
              <a:rPr lang="en-US" sz="1500" spc="-58">
                <a:solidFill>
                  <a:srgbClr val="000000"/>
                </a:solidFill>
                <a:latin typeface="Arial Bold"/>
              </a:rPr>
              <a:t> sparks social conversation</a:t>
            </a:r>
            <a:r>
              <a:rPr lang="en-US" sz="1500" spc="-58">
                <a:solidFill>
                  <a:srgbClr val="000000"/>
                </a:solidFill>
                <a:latin typeface="Arial"/>
              </a:rPr>
              <a:t> </a:t>
            </a:r>
            <a:r>
              <a:rPr lang="en-US" sz="1500" spc="-58">
                <a:solidFill>
                  <a:srgbClr val="000000"/>
                </a:solidFill>
                <a:latin typeface="Arial Bold"/>
              </a:rPr>
              <a:t>&amp; fosters empathy.</a:t>
            </a:r>
          </a:p>
          <a:p>
            <a:pPr marL="323850" lvl="1" indent="-161925" algn="l">
              <a:lnSpc>
                <a:spcPts val="1665"/>
              </a:lnSpc>
              <a:buFont typeface="Arial"/>
              <a:buChar char="•"/>
            </a:pPr>
            <a:r>
              <a:rPr lang="en-US" sz="1500" spc="-58">
                <a:solidFill>
                  <a:srgbClr val="000000"/>
                </a:solidFill>
                <a:latin typeface="Arial"/>
              </a:rPr>
              <a:t>Our campaign wants to spark such conversation around stress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1629188" y="5636798"/>
            <a:ext cx="4107996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Run social media campaign encouraging users to share their worries &amp; anxiety.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2130572" y="1413808"/>
            <a:ext cx="5593127" cy="78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0"/>
              </a:lnSpc>
              <a:spcBef>
                <a:spcPct val="0"/>
              </a:spcBef>
            </a:pPr>
            <a:r>
              <a:rPr lang="en-US" sz="4171" u="none" strike="noStrike" dirty="0">
                <a:solidFill>
                  <a:srgbClr val="FFFFFF"/>
                </a:solidFill>
                <a:latin typeface="Arial"/>
              </a:rPr>
              <a:t>Social Media Campaign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1767960" y="5276850"/>
            <a:ext cx="3181807" cy="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Implementable Ideas: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1709269" y="2241470"/>
            <a:ext cx="6103813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Social media campaigns provide targeted advertising, measuring results of the campaign.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1825119" y="3233633"/>
            <a:ext cx="3751974" cy="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Aspirational Marketing: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1709269" y="3583842"/>
            <a:ext cx="5912963" cy="40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45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Collaborate with successful individuals or brands to associate Bournville with achievement &amp; refinement.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11709269" y="4020209"/>
            <a:ext cx="5955587" cy="40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455"/>
              </a:lnSpc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Promote Bournville as a way to practice self-care while catering desire for pleasure &amp; self-improvement.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1622943" y="6110635"/>
            <a:ext cx="4234786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Partner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 with stress management experts to offer virtual workshops on managing stress.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1695798" y="2696501"/>
            <a:ext cx="6103813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The average ROI for social media marketing in India is 23%, according to a survey by Meltwater.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2797162" y="6895458"/>
            <a:ext cx="4039361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>
                <a:solidFill>
                  <a:srgbClr val="FFFFFF"/>
                </a:solidFill>
                <a:latin typeface="Arial"/>
              </a:rPr>
              <a:t>Trade Promotion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1658621" y="8188160"/>
            <a:ext cx="428361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endParaRPr dirty="0"/>
          </a:p>
          <a:p>
            <a:pPr marL="323848" lvl="1" indent="-161924" algn="l">
              <a:lnSpc>
                <a:spcPts val="1949"/>
              </a:lnSpc>
              <a:buFont typeface="Arial"/>
              <a:buChar char="•"/>
            </a:pPr>
            <a:r>
              <a:rPr lang="en-US" sz="1499" u="none" strike="noStrike" dirty="0">
                <a:solidFill>
                  <a:srgbClr val="000000"/>
                </a:solidFill>
                <a:latin typeface="Arial Bold"/>
              </a:rPr>
              <a:t>Offer special schemes for Dark bite SKUs, driving targeted sales and promotions.</a:t>
            </a:r>
          </a:p>
          <a:p>
            <a:pPr marL="323848" lvl="1" indent="-161924" algn="l">
              <a:lnSpc>
                <a:spcPts val="1949"/>
              </a:lnSpc>
              <a:buFont typeface="Arial"/>
              <a:buChar char="•"/>
            </a:pPr>
            <a:r>
              <a:rPr lang="en-US" sz="1499" u="none" strike="noStrike" dirty="0">
                <a:solidFill>
                  <a:srgbClr val="000000"/>
                </a:solidFill>
                <a:latin typeface="Arial"/>
              </a:rPr>
              <a:t>Implement nudges for inventory stocking.</a:t>
            </a:r>
          </a:p>
          <a:p>
            <a:pPr marL="323848" lvl="1" indent="-161924" algn="l">
              <a:lnSpc>
                <a:spcPts val="1949"/>
              </a:lnSpc>
              <a:buFont typeface="Arial"/>
              <a:buChar char="•"/>
            </a:pPr>
            <a:r>
              <a:rPr lang="en-US" sz="1499" u="none" strike="noStrike" dirty="0">
                <a:solidFill>
                  <a:srgbClr val="000000"/>
                </a:solidFill>
                <a:latin typeface="Arial"/>
              </a:rPr>
              <a:t>Special margins to be introduced for motivating retailers, Area Sales Managers and distributors.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1715835" y="7718105"/>
            <a:ext cx="6126540" cy="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Mondelez B2B application (EasyOrder): </a:t>
            </a:r>
          </a:p>
        </p:txBody>
      </p:sp>
      <p:grpSp>
        <p:nvGrpSpPr>
          <p:cNvPr id="130" name="Group 130"/>
          <p:cNvGrpSpPr/>
          <p:nvPr/>
        </p:nvGrpSpPr>
        <p:grpSpPr>
          <a:xfrm>
            <a:off x="2360866" y="210304"/>
            <a:ext cx="873854" cy="1019426"/>
            <a:chOff x="0" y="0"/>
            <a:chExt cx="230151" cy="268491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2" name="TextBox 132"/>
            <p:cNvSpPr txBox="1"/>
            <p:nvPr/>
          </p:nvSpPr>
          <p:spPr>
            <a:xfrm>
              <a:off x="0" y="-9525"/>
              <a:ext cx="230151" cy="278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3406170" y="215593"/>
            <a:ext cx="873854" cy="1019426"/>
            <a:chOff x="0" y="0"/>
            <a:chExt cx="230151" cy="268491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5" name="TextBox 135"/>
            <p:cNvSpPr txBox="1"/>
            <p:nvPr/>
          </p:nvSpPr>
          <p:spPr>
            <a:xfrm>
              <a:off x="0" y="-9525"/>
              <a:ext cx="230151" cy="278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6" name="TextBox 136"/>
          <p:cNvSpPr txBox="1"/>
          <p:nvPr/>
        </p:nvSpPr>
        <p:spPr>
          <a:xfrm>
            <a:off x="3465055" y="233464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4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1794497" y="8169110"/>
            <a:ext cx="2173155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25"/>
              </a:lnSpc>
              <a:spcBef>
                <a:spcPct val="0"/>
              </a:spcBef>
            </a:pPr>
            <a:r>
              <a:rPr lang="en-US" sz="1495" dirty="0">
                <a:solidFill>
                  <a:srgbClr val="000000"/>
                </a:solidFill>
                <a:latin typeface="Arial Bold"/>
              </a:rPr>
              <a:t>S</a:t>
            </a:r>
            <a:r>
              <a:rPr lang="en-US" sz="1495" u="none" strike="noStrike" dirty="0">
                <a:solidFill>
                  <a:srgbClr val="000000"/>
                </a:solidFill>
                <a:latin typeface="Arial Bold"/>
              </a:rPr>
              <a:t>KU-Driven Incentives: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6621451" y="236693"/>
            <a:ext cx="7801689" cy="90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Irresistible Promotions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2440290" y="227835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3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345398" y="230253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1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395212" y="218956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0056" y="875568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4747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6954" y="549253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99999" y="-4582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67653" y="296742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57118" y="65110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5691" y="799809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98037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36436" y="10287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89464" y="-25167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03143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27204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18957" y="51435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991349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55654" y="81174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45505" y="-81283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12593" y="248443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39890" y="578169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804441" y="89153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39749" y="742840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940445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33064" y="135660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981699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524247" y="446098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27149" y="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300718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259349" y="44228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66289" y="1704794"/>
            <a:ext cx="6923259" cy="3962795"/>
            <a:chOff x="0" y="0"/>
            <a:chExt cx="1823410" cy="10592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23410" cy="1059280"/>
            </a:xfrm>
            <a:custGeom>
              <a:avLst/>
              <a:gdLst/>
              <a:ahLst/>
              <a:cxnLst/>
              <a:rect l="l" t="t" r="r" b="b"/>
              <a:pathLst>
                <a:path w="1823410" h="1059280">
                  <a:moveTo>
                    <a:pt x="22365" y="0"/>
                  </a:moveTo>
                  <a:lnTo>
                    <a:pt x="1801045" y="0"/>
                  </a:lnTo>
                  <a:cubicBezTo>
                    <a:pt x="1813397" y="0"/>
                    <a:pt x="1823410" y="10013"/>
                    <a:pt x="1823410" y="22365"/>
                  </a:cubicBezTo>
                  <a:lnTo>
                    <a:pt x="1823410" y="1036915"/>
                  </a:lnTo>
                  <a:cubicBezTo>
                    <a:pt x="1823410" y="1042847"/>
                    <a:pt x="1821054" y="1048535"/>
                    <a:pt x="1816859" y="1052729"/>
                  </a:cubicBezTo>
                  <a:cubicBezTo>
                    <a:pt x="1812665" y="1056924"/>
                    <a:pt x="1806977" y="1059280"/>
                    <a:pt x="1801045" y="1059280"/>
                  </a:cubicBezTo>
                  <a:lnTo>
                    <a:pt x="22365" y="1059280"/>
                  </a:lnTo>
                  <a:cubicBezTo>
                    <a:pt x="16433" y="1059280"/>
                    <a:pt x="10745" y="1056924"/>
                    <a:pt x="6551" y="1052729"/>
                  </a:cubicBezTo>
                  <a:cubicBezTo>
                    <a:pt x="2356" y="1048535"/>
                    <a:pt x="0" y="1042847"/>
                    <a:pt x="0" y="1036915"/>
                  </a:cubicBezTo>
                  <a:lnTo>
                    <a:pt x="0" y="22365"/>
                  </a:lnTo>
                  <a:cubicBezTo>
                    <a:pt x="0" y="10013"/>
                    <a:pt x="10013" y="0"/>
                    <a:pt x="22365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1823410" cy="1068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399337" y="1704794"/>
            <a:ext cx="10671453" cy="3962795"/>
            <a:chOff x="0" y="0"/>
            <a:chExt cx="2810588" cy="10592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810588" cy="1059280"/>
            </a:xfrm>
            <a:custGeom>
              <a:avLst/>
              <a:gdLst/>
              <a:ahLst/>
              <a:cxnLst/>
              <a:rect l="l" t="t" r="r" b="b"/>
              <a:pathLst>
                <a:path w="2810588" h="1059280">
                  <a:moveTo>
                    <a:pt x="14510" y="0"/>
                  </a:moveTo>
                  <a:lnTo>
                    <a:pt x="2796079" y="0"/>
                  </a:lnTo>
                  <a:cubicBezTo>
                    <a:pt x="2804092" y="0"/>
                    <a:pt x="2810588" y="6496"/>
                    <a:pt x="2810588" y="14510"/>
                  </a:cubicBezTo>
                  <a:lnTo>
                    <a:pt x="2810588" y="1044770"/>
                  </a:lnTo>
                  <a:cubicBezTo>
                    <a:pt x="2810588" y="1048619"/>
                    <a:pt x="2809060" y="1052309"/>
                    <a:pt x="2806339" y="1055030"/>
                  </a:cubicBezTo>
                  <a:cubicBezTo>
                    <a:pt x="2803617" y="1057751"/>
                    <a:pt x="2799927" y="1059280"/>
                    <a:pt x="2796079" y="1059280"/>
                  </a:cubicBezTo>
                  <a:lnTo>
                    <a:pt x="14510" y="1059280"/>
                  </a:lnTo>
                  <a:cubicBezTo>
                    <a:pt x="6496" y="1059280"/>
                    <a:pt x="0" y="1052784"/>
                    <a:pt x="0" y="1044770"/>
                  </a:cubicBezTo>
                  <a:lnTo>
                    <a:pt x="0" y="14510"/>
                  </a:lnTo>
                  <a:cubicBezTo>
                    <a:pt x="0" y="6496"/>
                    <a:pt x="6496" y="0"/>
                    <a:pt x="1451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2810588" cy="1068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77045" y="6103481"/>
            <a:ext cx="17679461" cy="3926630"/>
            <a:chOff x="0" y="0"/>
            <a:chExt cx="4656319" cy="103417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656319" cy="1034174"/>
            </a:xfrm>
            <a:custGeom>
              <a:avLst/>
              <a:gdLst/>
              <a:ahLst/>
              <a:cxnLst/>
              <a:rect l="l" t="t" r="r" b="b"/>
              <a:pathLst>
                <a:path w="4656319" h="1034174">
                  <a:moveTo>
                    <a:pt x="8758" y="0"/>
                  </a:moveTo>
                  <a:lnTo>
                    <a:pt x="4647561" y="0"/>
                  </a:lnTo>
                  <a:cubicBezTo>
                    <a:pt x="4649884" y="0"/>
                    <a:pt x="4652111" y="923"/>
                    <a:pt x="4653754" y="2565"/>
                  </a:cubicBezTo>
                  <a:cubicBezTo>
                    <a:pt x="4655396" y="4208"/>
                    <a:pt x="4656319" y="6435"/>
                    <a:pt x="4656319" y="8758"/>
                  </a:cubicBezTo>
                  <a:lnTo>
                    <a:pt x="4656319" y="1025416"/>
                  </a:lnTo>
                  <a:cubicBezTo>
                    <a:pt x="4656319" y="1030253"/>
                    <a:pt x="4652398" y="1034174"/>
                    <a:pt x="4647561" y="1034174"/>
                  </a:cubicBezTo>
                  <a:lnTo>
                    <a:pt x="8758" y="1034174"/>
                  </a:lnTo>
                  <a:cubicBezTo>
                    <a:pt x="3921" y="1034174"/>
                    <a:pt x="0" y="1030253"/>
                    <a:pt x="0" y="1025416"/>
                  </a:cubicBezTo>
                  <a:lnTo>
                    <a:pt x="0" y="8758"/>
                  </a:lnTo>
                  <a:cubicBezTo>
                    <a:pt x="0" y="3921"/>
                    <a:pt x="3921" y="0"/>
                    <a:pt x="8758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4656319" cy="1043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302562" y="1382804"/>
            <a:ext cx="4897438" cy="778353"/>
            <a:chOff x="0" y="0"/>
            <a:chExt cx="1289860" cy="20499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89860" cy="204998"/>
            </a:xfrm>
            <a:custGeom>
              <a:avLst/>
              <a:gdLst/>
              <a:ahLst/>
              <a:cxnLst/>
              <a:rect l="l" t="t" r="r" b="b"/>
              <a:pathLst>
                <a:path w="1289860" h="204998">
                  <a:moveTo>
                    <a:pt x="31616" y="0"/>
                  </a:moveTo>
                  <a:lnTo>
                    <a:pt x="1258244" y="0"/>
                  </a:lnTo>
                  <a:cubicBezTo>
                    <a:pt x="1266629" y="0"/>
                    <a:pt x="1274671" y="3331"/>
                    <a:pt x="1280600" y="9260"/>
                  </a:cubicBezTo>
                  <a:cubicBezTo>
                    <a:pt x="1286529" y="15189"/>
                    <a:pt x="1289860" y="23231"/>
                    <a:pt x="1289860" y="31616"/>
                  </a:cubicBezTo>
                  <a:lnTo>
                    <a:pt x="1289860" y="173382"/>
                  </a:lnTo>
                  <a:cubicBezTo>
                    <a:pt x="1289860" y="181767"/>
                    <a:pt x="1286529" y="189809"/>
                    <a:pt x="1280600" y="195738"/>
                  </a:cubicBezTo>
                  <a:cubicBezTo>
                    <a:pt x="1274671" y="201667"/>
                    <a:pt x="1266629" y="204998"/>
                    <a:pt x="1258244" y="204998"/>
                  </a:cubicBezTo>
                  <a:lnTo>
                    <a:pt x="31616" y="204998"/>
                  </a:lnTo>
                  <a:cubicBezTo>
                    <a:pt x="23231" y="204998"/>
                    <a:pt x="15189" y="201667"/>
                    <a:pt x="9260" y="195738"/>
                  </a:cubicBezTo>
                  <a:cubicBezTo>
                    <a:pt x="3331" y="189809"/>
                    <a:pt x="0" y="181767"/>
                    <a:pt x="0" y="173382"/>
                  </a:cubicBezTo>
                  <a:lnTo>
                    <a:pt x="0" y="31616"/>
                  </a:lnTo>
                  <a:cubicBezTo>
                    <a:pt x="0" y="23231"/>
                    <a:pt x="3331" y="15189"/>
                    <a:pt x="9260" y="9260"/>
                  </a:cubicBezTo>
                  <a:cubicBezTo>
                    <a:pt x="15189" y="3331"/>
                    <a:pt x="23231" y="0"/>
                    <a:pt x="316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4288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289860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555491" y="194555"/>
            <a:ext cx="11500163" cy="1019426"/>
            <a:chOff x="0" y="0"/>
            <a:chExt cx="3028849" cy="26849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028849" cy="268491"/>
            </a:xfrm>
            <a:custGeom>
              <a:avLst/>
              <a:gdLst/>
              <a:ahLst/>
              <a:cxnLst/>
              <a:rect l="l" t="t" r="r" b="b"/>
              <a:pathLst>
                <a:path w="3028849" h="268491">
                  <a:moveTo>
                    <a:pt x="13464" y="0"/>
                  </a:moveTo>
                  <a:lnTo>
                    <a:pt x="3015385" y="0"/>
                  </a:lnTo>
                  <a:cubicBezTo>
                    <a:pt x="3018956" y="0"/>
                    <a:pt x="3022381" y="1419"/>
                    <a:pt x="3024906" y="3944"/>
                  </a:cubicBezTo>
                  <a:cubicBezTo>
                    <a:pt x="3027431" y="6469"/>
                    <a:pt x="3028849" y="9893"/>
                    <a:pt x="3028849" y="13464"/>
                  </a:cubicBezTo>
                  <a:lnTo>
                    <a:pt x="3028849" y="255027"/>
                  </a:lnTo>
                  <a:cubicBezTo>
                    <a:pt x="3028849" y="258598"/>
                    <a:pt x="3027431" y="262022"/>
                    <a:pt x="3024906" y="264547"/>
                  </a:cubicBezTo>
                  <a:cubicBezTo>
                    <a:pt x="3022381" y="267072"/>
                    <a:pt x="3018956" y="268491"/>
                    <a:pt x="3015385" y="268491"/>
                  </a:cubicBezTo>
                  <a:lnTo>
                    <a:pt x="13464" y="268491"/>
                  </a:lnTo>
                  <a:cubicBezTo>
                    <a:pt x="9893" y="268491"/>
                    <a:pt x="6469" y="267072"/>
                    <a:pt x="3944" y="264547"/>
                  </a:cubicBezTo>
                  <a:cubicBezTo>
                    <a:pt x="1419" y="262022"/>
                    <a:pt x="0" y="258598"/>
                    <a:pt x="0" y="255027"/>
                  </a:cubicBezTo>
                  <a:lnTo>
                    <a:pt x="0" y="13464"/>
                  </a:lnTo>
                  <a:cubicBezTo>
                    <a:pt x="0" y="9893"/>
                    <a:pt x="1419" y="6469"/>
                    <a:pt x="3944" y="3944"/>
                  </a:cubicBezTo>
                  <a:cubicBezTo>
                    <a:pt x="6469" y="1419"/>
                    <a:pt x="9893" y="0"/>
                    <a:pt x="134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3028849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15562" y="201453"/>
            <a:ext cx="873854" cy="1019426"/>
            <a:chOff x="0" y="0"/>
            <a:chExt cx="230151" cy="26849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379018" y="191928"/>
            <a:ext cx="873854" cy="1019426"/>
            <a:chOff x="0" y="0"/>
            <a:chExt cx="230151" cy="2684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433988" y="201453"/>
            <a:ext cx="873854" cy="1019426"/>
            <a:chOff x="0" y="0"/>
            <a:chExt cx="230151" cy="26849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227764" y="201453"/>
            <a:ext cx="873854" cy="1019426"/>
            <a:chOff x="0" y="0"/>
            <a:chExt cx="230151" cy="26849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66289" y="191928"/>
            <a:ext cx="873854" cy="1019426"/>
            <a:chOff x="0" y="0"/>
            <a:chExt cx="230151" cy="26849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0" name="Freeform 60"/>
          <p:cNvSpPr/>
          <p:nvPr/>
        </p:nvSpPr>
        <p:spPr>
          <a:xfrm>
            <a:off x="14375797" y="4088412"/>
            <a:ext cx="662754" cy="1381026"/>
          </a:xfrm>
          <a:custGeom>
            <a:avLst/>
            <a:gdLst/>
            <a:ahLst/>
            <a:cxnLst/>
            <a:rect l="l" t="t" r="r" b="b"/>
            <a:pathLst>
              <a:path w="662754" h="1381026">
                <a:moveTo>
                  <a:pt x="0" y="0"/>
                </a:moveTo>
                <a:lnTo>
                  <a:pt x="662754" y="0"/>
                </a:lnTo>
                <a:lnTo>
                  <a:pt x="662754" y="1381026"/>
                </a:lnTo>
                <a:lnTo>
                  <a:pt x="0" y="1381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648" r="-53727"/>
            </a:stretch>
          </a:blipFill>
        </p:spPr>
      </p:sp>
      <p:sp>
        <p:nvSpPr>
          <p:cNvPr id="61" name="Freeform 61"/>
          <p:cNvSpPr/>
          <p:nvPr/>
        </p:nvSpPr>
        <p:spPr>
          <a:xfrm rot="5400000">
            <a:off x="13683927" y="4708326"/>
            <a:ext cx="1099325" cy="469097"/>
          </a:xfrm>
          <a:custGeom>
            <a:avLst/>
            <a:gdLst/>
            <a:ahLst/>
            <a:cxnLst/>
            <a:rect l="l" t="t" r="r" b="b"/>
            <a:pathLst>
              <a:path w="1099325" h="469097">
                <a:moveTo>
                  <a:pt x="0" y="0"/>
                </a:moveTo>
                <a:lnTo>
                  <a:pt x="1099325" y="0"/>
                </a:lnTo>
                <a:lnTo>
                  <a:pt x="1099325" y="469097"/>
                </a:lnTo>
                <a:lnTo>
                  <a:pt x="0" y="469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322" b="-53988"/>
            </a:stretch>
          </a:blipFill>
        </p:spPr>
      </p:sp>
      <p:grpSp>
        <p:nvGrpSpPr>
          <p:cNvPr id="62" name="Group 62"/>
          <p:cNvGrpSpPr/>
          <p:nvPr/>
        </p:nvGrpSpPr>
        <p:grpSpPr>
          <a:xfrm>
            <a:off x="1653203" y="1426219"/>
            <a:ext cx="4338146" cy="778353"/>
            <a:chOff x="0" y="0"/>
            <a:chExt cx="1142557" cy="204998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42557" cy="204998"/>
            </a:xfrm>
            <a:custGeom>
              <a:avLst/>
              <a:gdLst/>
              <a:ahLst/>
              <a:cxnLst/>
              <a:rect l="l" t="t" r="r" b="b"/>
              <a:pathLst>
                <a:path w="1142557" h="204998">
                  <a:moveTo>
                    <a:pt x="35692" y="0"/>
                  </a:moveTo>
                  <a:lnTo>
                    <a:pt x="1106865" y="0"/>
                  </a:lnTo>
                  <a:cubicBezTo>
                    <a:pt x="1116331" y="0"/>
                    <a:pt x="1125409" y="3760"/>
                    <a:pt x="1132103" y="10454"/>
                  </a:cubicBezTo>
                  <a:cubicBezTo>
                    <a:pt x="1138797" y="17148"/>
                    <a:pt x="1142557" y="26226"/>
                    <a:pt x="1142557" y="35692"/>
                  </a:cubicBezTo>
                  <a:lnTo>
                    <a:pt x="1142557" y="169306"/>
                  </a:lnTo>
                  <a:cubicBezTo>
                    <a:pt x="1142557" y="178772"/>
                    <a:pt x="1138797" y="187851"/>
                    <a:pt x="1132103" y="194544"/>
                  </a:cubicBezTo>
                  <a:cubicBezTo>
                    <a:pt x="1125409" y="201238"/>
                    <a:pt x="1116331" y="204998"/>
                    <a:pt x="1106865" y="204998"/>
                  </a:cubicBezTo>
                  <a:lnTo>
                    <a:pt x="35692" y="204998"/>
                  </a:lnTo>
                  <a:cubicBezTo>
                    <a:pt x="26226" y="204998"/>
                    <a:pt x="17148" y="201238"/>
                    <a:pt x="10454" y="194544"/>
                  </a:cubicBezTo>
                  <a:cubicBezTo>
                    <a:pt x="3760" y="187851"/>
                    <a:pt x="0" y="178772"/>
                    <a:pt x="0" y="169306"/>
                  </a:cubicBezTo>
                  <a:lnTo>
                    <a:pt x="0" y="35692"/>
                  </a:lnTo>
                  <a:cubicBezTo>
                    <a:pt x="0" y="26226"/>
                    <a:pt x="3760" y="17148"/>
                    <a:pt x="10454" y="10454"/>
                  </a:cubicBezTo>
                  <a:cubicBezTo>
                    <a:pt x="17148" y="3760"/>
                    <a:pt x="26226" y="0"/>
                    <a:pt x="356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1142557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7829631" y="2708695"/>
            <a:ext cx="3069928" cy="2112698"/>
            <a:chOff x="0" y="0"/>
            <a:chExt cx="4093237" cy="2816930"/>
          </a:xfrm>
        </p:grpSpPr>
        <p:grpSp>
          <p:nvGrpSpPr>
            <p:cNvPr id="66" name="Group 66"/>
            <p:cNvGrpSpPr/>
            <p:nvPr/>
          </p:nvGrpSpPr>
          <p:grpSpPr>
            <a:xfrm>
              <a:off x="1769946" y="1219265"/>
              <a:ext cx="1467255" cy="1467249"/>
              <a:chOff x="0" y="0"/>
              <a:chExt cx="6350000" cy="6349975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2500" b="-12500"/>
                </a:stretch>
              </a:blipFill>
            </p:spPr>
          </p:sp>
        </p:grpSp>
        <p:grpSp>
          <p:nvGrpSpPr>
            <p:cNvPr id="68" name="Group 68"/>
            <p:cNvGrpSpPr/>
            <p:nvPr/>
          </p:nvGrpSpPr>
          <p:grpSpPr>
            <a:xfrm>
              <a:off x="1488676" y="0"/>
              <a:ext cx="1138923" cy="1138918"/>
              <a:chOff x="0" y="0"/>
              <a:chExt cx="6350000" cy="6349975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8465" t="-30891" r="-29716" b="-27068"/>
                </a:stretch>
              </a:blipFill>
            </p:spPr>
          </p:sp>
        </p:grpSp>
        <p:grpSp>
          <p:nvGrpSpPr>
            <p:cNvPr id="70" name="Group 70"/>
            <p:cNvGrpSpPr/>
            <p:nvPr/>
          </p:nvGrpSpPr>
          <p:grpSpPr>
            <a:xfrm>
              <a:off x="78897" y="1071504"/>
              <a:ext cx="623323" cy="623320"/>
              <a:chOff x="0" y="0"/>
              <a:chExt cx="6350000" cy="6349975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39285" r="-39285"/>
                </a:stretch>
              </a:blipFill>
            </p:spPr>
          </p:sp>
        </p:grpSp>
        <p:grpSp>
          <p:nvGrpSpPr>
            <p:cNvPr id="72" name="Group 72"/>
            <p:cNvGrpSpPr/>
            <p:nvPr/>
          </p:nvGrpSpPr>
          <p:grpSpPr>
            <a:xfrm>
              <a:off x="0" y="1832436"/>
              <a:ext cx="984498" cy="984494"/>
              <a:chOff x="0" y="0"/>
              <a:chExt cx="6350000" cy="6349975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99093" t="-1424" r="-108869" b="-71036"/>
                </a:stretch>
              </a:blipFill>
            </p:spPr>
          </p:sp>
        </p:grpSp>
        <p:grpSp>
          <p:nvGrpSpPr>
            <p:cNvPr id="74" name="Group 74"/>
            <p:cNvGrpSpPr/>
            <p:nvPr/>
          </p:nvGrpSpPr>
          <p:grpSpPr>
            <a:xfrm>
              <a:off x="449089" y="123854"/>
              <a:ext cx="947654" cy="947650"/>
              <a:chOff x="0" y="0"/>
              <a:chExt cx="6350000" cy="6349975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7898" t="-75797" r="-37898"/>
                </a:stretch>
              </a:blip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3237201" y="1013466"/>
              <a:ext cx="856036" cy="856032"/>
              <a:chOff x="0" y="0"/>
              <a:chExt cx="6350000" cy="6349975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41062" r="-36714"/>
                </a:stretch>
              </a:blipFill>
            </p:spPr>
          </p:sp>
        </p:grpSp>
        <p:grpSp>
          <p:nvGrpSpPr>
            <p:cNvPr id="78" name="Group 78"/>
            <p:cNvGrpSpPr/>
            <p:nvPr/>
          </p:nvGrpSpPr>
          <p:grpSpPr>
            <a:xfrm>
              <a:off x="2719531" y="449763"/>
              <a:ext cx="689158" cy="689155"/>
              <a:chOff x="0" y="0"/>
              <a:chExt cx="6350000" cy="6349975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8888" r="-38888"/>
                </a:stretch>
              </a:blipFill>
            </p:spPr>
          </p:sp>
        </p:grpSp>
        <p:grpSp>
          <p:nvGrpSpPr>
            <p:cNvPr id="80" name="Group 80"/>
            <p:cNvGrpSpPr/>
            <p:nvPr/>
          </p:nvGrpSpPr>
          <p:grpSpPr>
            <a:xfrm>
              <a:off x="1052164" y="2066410"/>
              <a:ext cx="689158" cy="689155"/>
              <a:chOff x="0" y="0"/>
              <a:chExt cx="6350000" cy="634997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</p:sp>
        </p:grpSp>
        <p:grpSp>
          <p:nvGrpSpPr>
            <p:cNvPr id="82" name="Group 82"/>
            <p:cNvGrpSpPr/>
            <p:nvPr/>
          </p:nvGrpSpPr>
          <p:grpSpPr>
            <a:xfrm>
              <a:off x="795017" y="1138918"/>
              <a:ext cx="814920" cy="814917"/>
              <a:chOff x="0" y="0"/>
              <a:chExt cx="6350000" cy="6349975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38888" r="-38888"/>
                </a:stretch>
              </a:blipFill>
            </p:spPr>
          </p:sp>
        </p:grpSp>
      </p:grpSp>
      <p:sp>
        <p:nvSpPr>
          <p:cNvPr id="84" name="TextBox 84"/>
          <p:cNvSpPr txBox="1"/>
          <p:nvPr/>
        </p:nvSpPr>
        <p:spPr>
          <a:xfrm>
            <a:off x="4232694" y="3935608"/>
            <a:ext cx="2812949" cy="3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"/>
              </a:lnSpc>
            </a:pPr>
            <a:r>
              <a:rPr lang="en-US" sz="1392" dirty="0">
                <a:solidFill>
                  <a:srgbClr val="000000"/>
                </a:solidFill>
                <a:latin typeface="Arial"/>
              </a:rPr>
              <a:t>Based on </a:t>
            </a:r>
            <a:r>
              <a:rPr lang="en-US" sz="1392" u="none" strike="noStrike" dirty="0">
                <a:solidFill>
                  <a:srgbClr val="000000"/>
                </a:solidFill>
                <a:latin typeface="Arial"/>
              </a:rPr>
              <a:t>Directorate of </a:t>
            </a:r>
            <a:r>
              <a:rPr lang="en-US" sz="1392" u="none" strike="noStrike" dirty="0" err="1">
                <a:solidFill>
                  <a:srgbClr val="000000"/>
                </a:solidFill>
                <a:latin typeface="Arial"/>
              </a:rPr>
              <a:t>Cashewnut</a:t>
            </a:r>
            <a:r>
              <a:rPr lang="en-US" sz="1392" u="none" strike="noStrike" dirty="0">
                <a:solidFill>
                  <a:srgbClr val="000000"/>
                </a:solidFill>
                <a:latin typeface="Arial"/>
              </a:rPr>
              <a:t> &amp; Cocoa Development India.</a:t>
            </a:r>
          </a:p>
        </p:txBody>
      </p:sp>
      <p:grpSp>
        <p:nvGrpSpPr>
          <p:cNvPr id="85" name="Group 85"/>
          <p:cNvGrpSpPr/>
          <p:nvPr/>
        </p:nvGrpSpPr>
        <p:grpSpPr>
          <a:xfrm>
            <a:off x="4790820" y="2282218"/>
            <a:ext cx="1585272" cy="158527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7" name="TextBox 8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pic>
        <p:nvPicPr>
          <p:cNvPr id="88" name="Picture 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660843" y="2156996"/>
            <a:ext cx="1845691" cy="1845691"/>
          </a:xfrm>
          <a:prstGeom prst="rect">
            <a:avLst/>
          </a:prstGeom>
        </p:spPr>
      </p:pic>
      <p:grpSp>
        <p:nvGrpSpPr>
          <p:cNvPr id="89" name="Group 89"/>
          <p:cNvGrpSpPr/>
          <p:nvPr/>
        </p:nvGrpSpPr>
        <p:grpSpPr>
          <a:xfrm>
            <a:off x="5118073" y="2610634"/>
            <a:ext cx="930767" cy="930767"/>
            <a:chOff x="0" y="0"/>
            <a:chExt cx="81280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369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2" name="Freeform 92"/>
          <p:cNvSpPr/>
          <p:nvPr/>
        </p:nvSpPr>
        <p:spPr>
          <a:xfrm>
            <a:off x="8618754" y="8460120"/>
            <a:ext cx="1062011" cy="334570"/>
          </a:xfrm>
          <a:custGeom>
            <a:avLst/>
            <a:gdLst/>
            <a:ahLst/>
            <a:cxnLst/>
            <a:rect l="l" t="t" r="r" b="b"/>
            <a:pathLst>
              <a:path w="1569336" h="494395">
                <a:moveTo>
                  <a:pt x="0" y="0"/>
                </a:moveTo>
                <a:lnTo>
                  <a:pt x="1569337" y="0"/>
                </a:lnTo>
                <a:lnTo>
                  <a:pt x="1569337" y="494395"/>
                </a:lnTo>
                <a:lnTo>
                  <a:pt x="0" y="49439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10283" b="-107142"/>
            </a:stretch>
          </a:blipFill>
        </p:spPr>
      </p:sp>
      <p:sp>
        <p:nvSpPr>
          <p:cNvPr id="93" name="Freeform 93"/>
          <p:cNvSpPr/>
          <p:nvPr/>
        </p:nvSpPr>
        <p:spPr>
          <a:xfrm>
            <a:off x="9839160" y="8468663"/>
            <a:ext cx="645708" cy="349850"/>
          </a:xfrm>
          <a:custGeom>
            <a:avLst/>
            <a:gdLst/>
            <a:ahLst/>
            <a:cxnLst/>
            <a:rect l="l" t="t" r="r" b="b"/>
            <a:pathLst>
              <a:path w="954165" h="516975">
                <a:moveTo>
                  <a:pt x="0" y="0"/>
                </a:moveTo>
                <a:lnTo>
                  <a:pt x="954166" y="0"/>
                </a:lnTo>
                <a:lnTo>
                  <a:pt x="954166" y="516975"/>
                </a:lnTo>
                <a:lnTo>
                  <a:pt x="0" y="5169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41263" b="-42483"/>
            </a:stretch>
          </a:blipFill>
          <a:ln w="23812" cap="sq">
            <a:solidFill>
              <a:srgbClr val="000000"/>
            </a:solidFill>
            <a:prstDash val="solid"/>
            <a:miter/>
          </a:ln>
        </p:spPr>
      </p:sp>
      <p:sp>
        <p:nvSpPr>
          <p:cNvPr id="95" name="Freeform 95"/>
          <p:cNvSpPr/>
          <p:nvPr/>
        </p:nvSpPr>
        <p:spPr>
          <a:xfrm>
            <a:off x="16911989" y="8057751"/>
            <a:ext cx="315775" cy="323006"/>
          </a:xfrm>
          <a:custGeom>
            <a:avLst/>
            <a:gdLst/>
            <a:ahLst/>
            <a:cxnLst/>
            <a:rect l="l" t="t" r="r" b="b"/>
            <a:pathLst>
              <a:path w="401223" h="412847">
                <a:moveTo>
                  <a:pt x="0" y="0"/>
                </a:moveTo>
                <a:lnTo>
                  <a:pt x="401223" y="0"/>
                </a:lnTo>
                <a:lnTo>
                  <a:pt x="401223" y="412847"/>
                </a:lnTo>
                <a:lnTo>
                  <a:pt x="0" y="4128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7625" t="-17007" r="-20909" b="-17627"/>
            </a:stretch>
          </a:blipFill>
          <a:ln w="23812" cap="sq">
            <a:solidFill>
              <a:srgbClr val="000000"/>
            </a:solidFill>
            <a:prstDash val="solid"/>
            <a:miter/>
          </a:ln>
        </p:spPr>
      </p:sp>
      <p:sp>
        <p:nvSpPr>
          <p:cNvPr id="96" name="Freeform 96"/>
          <p:cNvSpPr/>
          <p:nvPr/>
        </p:nvSpPr>
        <p:spPr>
          <a:xfrm>
            <a:off x="5138539" y="7871652"/>
            <a:ext cx="1053497" cy="790122"/>
          </a:xfrm>
          <a:custGeom>
            <a:avLst/>
            <a:gdLst/>
            <a:ahLst/>
            <a:cxnLst/>
            <a:rect l="l" t="t" r="r" b="b"/>
            <a:pathLst>
              <a:path w="1053497" h="790122">
                <a:moveTo>
                  <a:pt x="0" y="0"/>
                </a:moveTo>
                <a:lnTo>
                  <a:pt x="1053497" y="0"/>
                </a:lnTo>
                <a:lnTo>
                  <a:pt x="1053497" y="790122"/>
                </a:lnTo>
                <a:lnTo>
                  <a:pt x="0" y="7901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w="23812" cap="sq">
            <a:solidFill>
              <a:srgbClr val="000000"/>
            </a:solidFill>
            <a:prstDash val="solid"/>
            <a:miter/>
          </a:ln>
        </p:spPr>
      </p:sp>
      <p:sp>
        <p:nvSpPr>
          <p:cNvPr id="97" name="Freeform 97"/>
          <p:cNvSpPr/>
          <p:nvPr/>
        </p:nvSpPr>
        <p:spPr>
          <a:xfrm>
            <a:off x="5146026" y="8965233"/>
            <a:ext cx="1068019" cy="801014"/>
          </a:xfrm>
          <a:custGeom>
            <a:avLst/>
            <a:gdLst/>
            <a:ahLst/>
            <a:cxnLst/>
            <a:rect l="l" t="t" r="r" b="b"/>
            <a:pathLst>
              <a:path w="1068019" h="801014">
                <a:moveTo>
                  <a:pt x="0" y="0"/>
                </a:moveTo>
                <a:lnTo>
                  <a:pt x="1068019" y="0"/>
                </a:lnTo>
                <a:lnTo>
                  <a:pt x="1068019" y="801014"/>
                </a:lnTo>
                <a:lnTo>
                  <a:pt x="0" y="80101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  <a:ln w="23812" cap="sq">
            <a:solidFill>
              <a:srgbClr val="000000"/>
            </a:solidFill>
            <a:prstDash val="solid"/>
            <a:miter/>
          </a:ln>
        </p:spPr>
      </p:sp>
      <p:grpSp>
        <p:nvGrpSpPr>
          <p:cNvPr id="98" name="Group 98"/>
          <p:cNvGrpSpPr/>
          <p:nvPr/>
        </p:nvGrpSpPr>
        <p:grpSpPr>
          <a:xfrm>
            <a:off x="6227472" y="5802948"/>
            <a:ext cx="5935963" cy="778353"/>
            <a:chOff x="0" y="0"/>
            <a:chExt cx="1877201" cy="204998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877201" cy="204998"/>
            </a:xfrm>
            <a:custGeom>
              <a:avLst/>
              <a:gdLst/>
              <a:ahLst/>
              <a:cxnLst/>
              <a:rect l="l" t="t" r="r" b="b"/>
              <a:pathLst>
                <a:path w="1877201" h="204998">
                  <a:moveTo>
                    <a:pt x="21724" y="0"/>
                  </a:moveTo>
                  <a:lnTo>
                    <a:pt x="1855477" y="0"/>
                  </a:lnTo>
                  <a:cubicBezTo>
                    <a:pt x="1867475" y="0"/>
                    <a:pt x="1877201" y="9726"/>
                    <a:pt x="1877201" y="21724"/>
                  </a:cubicBezTo>
                  <a:lnTo>
                    <a:pt x="1877201" y="183274"/>
                  </a:lnTo>
                  <a:cubicBezTo>
                    <a:pt x="1877201" y="189036"/>
                    <a:pt x="1874912" y="194561"/>
                    <a:pt x="1870839" y="198635"/>
                  </a:cubicBezTo>
                  <a:cubicBezTo>
                    <a:pt x="1866764" y="202710"/>
                    <a:pt x="1861239" y="204998"/>
                    <a:pt x="1855477" y="204998"/>
                  </a:cubicBezTo>
                  <a:lnTo>
                    <a:pt x="21724" y="204998"/>
                  </a:lnTo>
                  <a:cubicBezTo>
                    <a:pt x="9726" y="204998"/>
                    <a:pt x="0" y="195272"/>
                    <a:pt x="0" y="183274"/>
                  </a:cubicBezTo>
                  <a:lnTo>
                    <a:pt x="0" y="21724"/>
                  </a:lnTo>
                  <a:cubicBezTo>
                    <a:pt x="0" y="9726"/>
                    <a:pt x="9726" y="0"/>
                    <a:pt x="217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0" name="TextBox 100"/>
            <p:cNvSpPr txBox="1"/>
            <p:nvPr/>
          </p:nvSpPr>
          <p:spPr>
            <a:xfrm>
              <a:off x="0" y="-47625"/>
              <a:ext cx="1877201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1" name="TextBox 101"/>
          <p:cNvSpPr txBox="1"/>
          <p:nvPr/>
        </p:nvSpPr>
        <p:spPr>
          <a:xfrm>
            <a:off x="11736006" y="2236012"/>
            <a:ext cx="2475553" cy="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The Amul Story:</a:t>
            </a:r>
          </a:p>
        </p:txBody>
      </p:sp>
      <p:grpSp>
        <p:nvGrpSpPr>
          <p:cNvPr id="102" name="Group 102"/>
          <p:cNvGrpSpPr/>
          <p:nvPr/>
        </p:nvGrpSpPr>
        <p:grpSpPr>
          <a:xfrm>
            <a:off x="11156734" y="2596801"/>
            <a:ext cx="3219063" cy="1548761"/>
            <a:chOff x="0" y="0"/>
            <a:chExt cx="847819" cy="407904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47819" cy="407904"/>
            </a:xfrm>
            <a:custGeom>
              <a:avLst/>
              <a:gdLst/>
              <a:ahLst/>
              <a:cxnLst/>
              <a:rect l="l" t="t" r="r" b="b"/>
              <a:pathLst>
                <a:path w="847819" h="407904">
                  <a:moveTo>
                    <a:pt x="48100" y="0"/>
                  </a:moveTo>
                  <a:lnTo>
                    <a:pt x="799719" y="0"/>
                  </a:lnTo>
                  <a:cubicBezTo>
                    <a:pt x="812476" y="0"/>
                    <a:pt x="824710" y="5068"/>
                    <a:pt x="833731" y="14088"/>
                  </a:cubicBezTo>
                  <a:cubicBezTo>
                    <a:pt x="842751" y="23109"/>
                    <a:pt x="847819" y="35343"/>
                    <a:pt x="847819" y="48100"/>
                  </a:cubicBezTo>
                  <a:lnTo>
                    <a:pt x="847819" y="359804"/>
                  </a:lnTo>
                  <a:cubicBezTo>
                    <a:pt x="847819" y="372561"/>
                    <a:pt x="842751" y="384795"/>
                    <a:pt x="833731" y="393816"/>
                  </a:cubicBezTo>
                  <a:cubicBezTo>
                    <a:pt x="824710" y="402837"/>
                    <a:pt x="812476" y="407904"/>
                    <a:pt x="799719" y="407904"/>
                  </a:cubicBezTo>
                  <a:lnTo>
                    <a:pt x="48100" y="407904"/>
                  </a:lnTo>
                  <a:cubicBezTo>
                    <a:pt x="35343" y="407904"/>
                    <a:pt x="23109" y="402837"/>
                    <a:pt x="14088" y="393816"/>
                  </a:cubicBezTo>
                  <a:cubicBezTo>
                    <a:pt x="5068" y="384795"/>
                    <a:pt x="0" y="372561"/>
                    <a:pt x="0" y="359804"/>
                  </a:cubicBezTo>
                  <a:lnTo>
                    <a:pt x="0" y="48100"/>
                  </a:lnTo>
                  <a:cubicBezTo>
                    <a:pt x="0" y="35343"/>
                    <a:pt x="5068" y="23109"/>
                    <a:pt x="14088" y="14088"/>
                  </a:cubicBezTo>
                  <a:cubicBezTo>
                    <a:pt x="23109" y="5068"/>
                    <a:pt x="35343" y="0"/>
                    <a:pt x="481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04" name="TextBox 104"/>
            <p:cNvSpPr txBox="1"/>
            <p:nvPr/>
          </p:nvSpPr>
          <p:spPr>
            <a:xfrm>
              <a:off x="0" y="-47625"/>
              <a:ext cx="847819" cy="455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708099" y="9041433"/>
            <a:ext cx="4317955" cy="791767"/>
            <a:chOff x="0" y="0"/>
            <a:chExt cx="1137239" cy="208531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1137239" cy="208531"/>
            </a:xfrm>
            <a:custGeom>
              <a:avLst/>
              <a:gdLst/>
              <a:ahLst/>
              <a:cxnLst/>
              <a:rect l="l" t="t" r="r" b="b"/>
              <a:pathLst>
                <a:path w="1137239" h="208531">
                  <a:moveTo>
                    <a:pt x="35859" y="0"/>
                  </a:moveTo>
                  <a:lnTo>
                    <a:pt x="1101380" y="0"/>
                  </a:lnTo>
                  <a:cubicBezTo>
                    <a:pt x="1110890" y="0"/>
                    <a:pt x="1120011" y="3778"/>
                    <a:pt x="1126736" y="10503"/>
                  </a:cubicBezTo>
                  <a:cubicBezTo>
                    <a:pt x="1133461" y="17228"/>
                    <a:pt x="1137239" y="26349"/>
                    <a:pt x="1137239" y="35859"/>
                  </a:cubicBezTo>
                  <a:lnTo>
                    <a:pt x="1137239" y="172672"/>
                  </a:lnTo>
                  <a:cubicBezTo>
                    <a:pt x="1137239" y="182182"/>
                    <a:pt x="1133461" y="191303"/>
                    <a:pt x="1126736" y="198028"/>
                  </a:cubicBezTo>
                  <a:cubicBezTo>
                    <a:pt x="1120011" y="204753"/>
                    <a:pt x="1110890" y="208531"/>
                    <a:pt x="1101380" y="208531"/>
                  </a:cubicBezTo>
                  <a:lnTo>
                    <a:pt x="35859" y="208531"/>
                  </a:lnTo>
                  <a:cubicBezTo>
                    <a:pt x="26349" y="208531"/>
                    <a:pt x="17228" y="204753"/>
                    <a:pt x="10503" y="198028"/>
                  </a:cubicBezTo>
                  <a:cubicBezTo>
                    <a:pt x="3778" y="191303"/>
                    <a:pt x="0" y="182182"/>
                    <a:pt x="0" y="172672"/>
                  </a:cubicBezTo>
                  <a:lnTo>
                    <a:pt x="0" y="35859"/>
                  </a:lnTo>
                  <a:cubicBezTo>
                    <a:pt x="0" y="26349"/>
                    <a:pt x="3778" y="17228"/>
                    <a:pt x="10503" y="10503"/>
                  </a:cubicBezTo>
                  <a:cubicBezTo>
                    <a:pt x="17228" y="3778"/>
                    <a:pt x="26349" y="0"/>
                    <a:pt x="35859" y="0"/>
                  </a:cubicBezTo>
                  <a:close/>
                </a:path>
              </a:pathLst>
            </a:custGeom>
            <a:solidFill>
              <a:srgbClr val="FFFFFF"/>
            </a:solidFill>
            <a:ln w="23812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07" name="TextBox 107"/>
            <p:cNvSpPr txBox="1"/>
            <p:nvPr/>
          </p:nvSpPr>
          <p:spPr>
            <a:xfrm>
              <a:off x="0" y="-47625"/>
              <a:ext cx="1137239" cy="256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6348197" y="8922842"/>
            <a:ext cx="5788271" cy="517862"/>
            <a:chOff x="0" y="0"/>
            <a:chExt cx="1524483" cy="136392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524483" cy="136392"/>
            </a:xfrm>
            <a:custGeom>
              <a:avLst/>
              <a:gdLst/>
              <a:ahLst/>
              <a:cxnLst/>
              <a:rect l="l" t="t" r="r" b="b"/>
              <a:pathLst>
                <a:path w="1524483" h="136392">
                  <a:moveTo>
                    <a:pt x="26750" y="0"/>
                  </a:moveTo>
                  <a:lnTo>
                    <a:pt x="1497732" y="0"/>
                  </a:lnTo>
                  <a:cubicBezTo>
                    <a:pt x="1512506" y="0"/>
                    <a:pt x="1524483" y="11977"/>
                    <a:pt x="1524483" y="26750"/>
                  </a:cubicBezTo>
                  <a:lnTo>
                    <a:pt x="1524483" y="109641"/>
                  </a:lnTo>
                  <a:cubicBezTo>
                    <a:pt x="1524483" y="124415"/>
                    <a:pt x="1512506" y="136392"/>
                    <a:pt x="1497732" y="136392"/>
                  </a:cubicBezTo>
                  <a:lnTo>
                    <a:pt x="26750" y="136392"/>
                  </a:lnTo>
                  <a:cubicBezTo>
                    <a:pt x="11977" y="136392"/>
                    <a:pt x="0" y="124415"/>
                    <a:pt x="0" y="109641"/>
                  </a:cubicBezTo>
                  <a:lnTo>
                    <a:pt x="0" y="26750"/>
                  </a:lnTo>
                  <a:cubicBezTo>
                    <a:pt x="0" y="11977"/>
                    <a:pt x="11977" y="0"/>
                    <a:pt x="26750" y="0"/>
                  </a:cubicBezTo>
                  <a:close/>
                </a:path>
              </a:pathLst>
            </a:custGeom>
            <a:solidFill>
              <a:srgbClr val="FFFFFF"/>
            </a:solidFill>
            <a:ln w="23812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10" name="TextBox 110"/>
            <p:cNvSpPr txBox="1"/>
            <p:nvPr/>
          </p:nvSpPr>
          <p:spPr>
            <a:xfrm>
              <a:off x="0" y="-47625"/>
              <a:ext cx="1524483" cy="184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12373134" y="7040809"/>
            <a:ext cx="527902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Modern Trade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: Same as 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PouchPacks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(5,000-7,000 supermarkets and hypermarkets).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12382683" y="8518773"/>
            <a:ext cx="4854630" cy="467032"/>
            <a:chOff x="0" y="0"/>
            <a:chExt cx="1278586" cy="139087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278586" cy="139087"/>
            </a:xfrm>
            <a:custGeom>
              <a:avLst/>
              <a:gdLst/>
              <a:ahLst/>
              <a:cxnLst/>
              <a:rect l="l" t="t" r="r" b="b"/>
              <a:pathLst>
                <a:path w="1278586" h="139087">
                  <a:moveTo>
                    <a:pt x="31895" y="0"/>
                  </a:moveTo>
                  <a:lnTo>
                    <a:pt x="1246691" y="0"/>
                  </a:lnTo>
                  <a:cubicBezTo>
                    <a:pt x="1264306" y="0"/>
                    <a:pt x="1278586" y="14280"/>
                    <a:pt x="1278586" y="31895"/>
                  </a:cubicBezTo>
                  <a:lnTo>
                    <a:pt x="1278586" y="107192"/>
                  </a:lnTo>
                  <a:cubicBezTo>
                    <a:pt x="1278586" y="124807"/>
                    <a:pt x="1264306" y="139087"/>
                    <a:pt x="1246691" y="139087"/>
                  </a:cubicBezTo>
                  <a:lnTo>
                    <a:pt x="31895" y="139087"/>
                  </a:lnTo>
                  <a:cubicBezTo>
                    <a:pt x="14280" y="139087"/>
                    <a:pt x="0" y="124807"/>
                    <a:pt x="0" y="107192"/>
                  </a:cubicBezTo>
                  <a:lnTo>
                    <a:pt x="0" y="31895"/>
                  </a:lnTo>
                  <a:cubicBezTo>
                    <a:pt x="0" y="14280"/>
                    <a:pt x="14280" y="0"/>
                    <a:pt x="31895" y="0"/>
                  </a:cubicBezTo>
                  <a:close/>
                </a:path>
              </a:pathLst>
            </a:custGeom>
            <a:solidFill>
              <a:srgbClr val="FFFFFF"/>
            </a:solidFill>
            <a:ln w="23812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47625"/>
              <a:ext cx="1278586" cy="186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5" name="Freeform 115"/>
          <p:cNvSpPr/>
          <p:nvPr/>
        </p:nvSpPr>
        <p:spPr>
          <a:xfrm>
            <a:off x="16380058" y="8031926"/>
            <a:ext cx="356440" cy="348831"/>
          </a:xfrm>
          <a:custGeom>
            <a:avLst/>
            <a:gdLst/>
            <a:ahLst/>
            <a:cxnLst/>
            <a:rect l="l" t="t" r="r" b="b"/>
            <a:pathLst>
              <a:path w="409364" h="409364">
                <a:moveTo>
                  <a:pt x="0" y="0"/>
                </a:moveTo>
                <a:lnTo>
                  <a:pt x="409365" y="0"/>
                </a:lnTo>
                <a:lnTo>
                  <a:pt x="409365" y="409364"/>
                </a:lnTo>
                <a:lnTo>
                  <a:pt x="0" y="40936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  <a:ln w="23812" cap="sq">
            <a:solidFill>
              <a:srgbClr val="000000"/>
            </a:solidFill>
            <a:prstDash val="solid"/>
            <a:miter/>
          </a:ln>
        </p:spPr>
      </p:sp>
      <p:grpSp>
        <p:nvGrpSpPr>
          <p:cNvPr id="116" name="Group 116"/>
          <p:cNvGrpSpPr/>
          <p:nvPr/>
        </p:nvGrpSpPr>
        <p:grpSpPr>
          <a:xfrm>
            <a:off x="3407734" y="191928"/>
            <a:ext cx="873854" cy="1019426"/>
            <a:chOff x="0" y="0"/>
            <a:chExt cx="230151" cy="268491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8" name="TextBox 118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9" name="Freeform 119"/>
          <p:cNvSpPr/>
          <p:nvPr/>
        </p:nvSpPr>
        <p:spPr>
          <a:xfrm>
            <a:off x="10869527" y="8468288"/>
            <a:ext cx="920832" cy="349402"/>
          </a:xfrm>
          <a:custGeom>
            <a:avLst/>
            <a:gdLst/>
            <a:ahLst/>
            <a:cxnLst/>
            <a:rect l="l" t="t" r="r" b="b"/>
            <a:pathLst>
              <a:path w="1360716" h="516313">
                <a:moveTo>
                  <a:pt x="0" y="0"/>
                </a:moveTo>
                <a:lnTo>
                  <a:pt x="1360715" y="0"/>
                </a:lnTo>
                <a:lnTo>
                  <a:pt x="1360715" y="516314"/>
                </a:lnTo>
                <a:lnTo>
                  <a:pt x="0" y="51631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81011" b="-82532"/>
            </a:stretch>
          </a:blipFill>
          <a:ln w="23812" cap="sq">
            <a:solidFill>
              <a:srgbClr val="000000"/>
            </a:solidFill>
            <a:prstDash val="solid"/>
            <a:miter/>
          </a:ln>
        </p:spPr>
      </p:sp>
      <p:sp>
        <p:nvSpPr>
          <p:cNvPr id="121" name="TextBox 121"/>
          <p:cNvSpPr txBox="1"/>
          <p:nvPr/>
        </p:nvSpPr>
        <p:spPr>
          <a:xfrm>
            <a:off x="2107333" y="1424342"/>
            <a:ext cx="3448158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u="none" strike="noStrike" dirty="0">
                <a:solidFill>
                  <a:srgbClr val="FFFFFF"/>
                </a:solidFill>
                <a:latin typeface="Arial"/>
              </a:rPr>
              <a:t>Procurement 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532512" y="2292762"/>
            <a:ext cx="3872625" cy="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Cocoa Life Programme: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386216" y="2696143"/>
            <a:ext cx="4008907" cy="77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95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India's cocoa production, mainly in Kerala, Karnataka, Andhra Pradesh &amp; Tamil Nadu, 28,000 MT.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5826891" y="262793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6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4506118" y="216387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5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7327054" y="249872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7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6468298" y="248733"/>
            <a:ext cx="10322539" cy="901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Claiming Dark Chocolate Shelf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0638017" y="1386807"/>
            <a:ext cx="4226527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>
                <a:solidFill>
                  <a:srgbClr val="FFFFFF"/>
                </a:solidFill>
                <a:latin typeface="Arial"/>
              </a:rPr>
              <a:t>Competitors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6643865" y="5814072"/>
            <a:ext cx="5162937" cy="701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>
                <a:solidFill>
                  <a:srgbClr val="FFFFFF"/>
                </a:solidFill>
                <a:latin typeface="Arial"/>
              </a:rPr>
              <a:t>Distribution Strategy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1156734" y="4856582"/>
            <a:ext cx="2711149" cy="69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54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Cocoa sourced directly from the Karavali region of South Karnataka.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7614841" y="4856582"/>
            <a:ext cx="3384225" cy="69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54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With</a:t>
            </a:r>
            <a:r>
              <a:rPr lang="en-US" sz="1500">
                <a:solidFill>
                  <a:srgbClr val="000000"/>
                </a:solidFill>
                <a:latin typeface="Arial Bold"/>
              </a:rPr>
              <a:t> influx of new entrants</a:t>
            </a:r>
            <a:r>
              <a:rPr lang="en-US" sz="1500">
                <a:solidFill>
                  <a:srgbClr val="000000"/>
                </a:solidFill>
                <a:latin typeface="Arial"/>
              </a:rPr>
              <a:t>, 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a powerful brand can become an important competitive advantage.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1156734" y="2687017"/>
            <a:ext cx="3194944" cy="69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54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After 100 rs SKU, Amul introduced a 25rs bar to tap into a much larger segment.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1141300" y="3378244"/>
            <a:ext cx="3153984" cy="69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54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Plan B :</a:t>
            </a: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 A smaller SKU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 (10rs) available in-case 25rs price is perceived as expensive.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4752651" y="2282218"/>
            <a:ext cx="3243973" cy="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Indirect Competitors: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4065201" y="4315165"/>
            <a:ext cx="2891070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545"/>
              </a:lnSpc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he maker of Cadbury aims to source </a:t>
            </a: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100% of its cocoa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requirements through its own network of cocoa farmers </a:t>
            </a: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by 2025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according to Fortune India Interview.  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1178452" y="4174137"/>
            <a:ext cx="2737487" cy="69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54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Introduce 15+ dark  flavours to create buzz among consumers.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4971928" y="4583971"/>
            <a:ext cx="3047957" cy="91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Healthier snacking options like Dried fruits, nuts, &amp; yogurt, especially for health-conscious consumers.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4929642" y="2625716"/>
            <a:ext cx="2889991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Cookies, candy bars, and ice cream - treats that satisfy a sweet tooth.</a:t>
            </a:r>
          </a:p>
        </p:txBody>
      </p:sp>
      <p:sp>
        <p:nvSpPr>
          <p:cNvPr id="139" name="TextBox 139"/>
          <p:cNvSpPr txBox="1"/>
          <p:nvPr/>
        </p:nvSpPr>
        <p:spPr>
          <a:xfrm rot="3841132">
            <a:off x="5547689" y="2727885"/>
            <a:ext cx="747705" cy="372696"/>
          </a:xfrm>
          <a:prstGeom prst="rect">
            <a:avLst/>
          </a:prstGeom>
        </p:spPr>
        <p:txBody>
          <a:bodyPr lIns="0" tIns="0" rIns="0" bIns="0" rtlCol="0" anchor="t">
            <a:prstTxWarp prst="textArchUp">
              <a:avLst/>
            </a:prstTxWarp>
            <a:spAutoFit/>
          </a:bodyPr>
          <a:lstStyle/>
          <a:p>
            <a:pPr algn="ctr">
              <a:lnSpc>
                <a:spcPts val="1843"/>
              </a:lnSpc>
            </a:pPr>
            <a:r>
              <a:rPr lang="en-US" sz="1316" dirty="0">
                <a:solidFill>
                  <a:srgbClr val="FFFFFF"/>
                </a:solidFill>
                <a:latin typeface="Arial"/>
              </a:rPr>
              <a:t>50,000 MT</a:t>
            </a:r>
          </a:p>
        </p:txBody>
      </p:sp>
      <p:sp>
        <p:nvSpPr>
          <p:cNvPr id="140" name="TextBox 140"/>
          <p:cNvSpPr txBox="1"/>
          <p:nvPr/>
        </p:nvSpPr>
        <p:spPr>
          <a:xfrm rot="17698140">
            <a:off x="4834271" y="2633802"/>
            <a:ext cx="1248759" cy="904542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>
                <a:gd name="adj" fmla="val 10607084"/>
              </a:avLst>
            </a:prstTxWarp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           Indian Demand -</a:t>
            </a:r>
          </a:p>
        </p:txBody>
      </p:sp>
      <p:sp>
        <p:nvSpPr>
          <p:cNvPr id="141" name="TextBox 141"/>
          <p:cNvSpPr txBox="1"/>
          <p:nvPr/>
        </p:nvSpPr>
        <p:spPr>
          <a:xfrm rot="324378">
            <a:off x="5264638" y="2776605"/>
            <a:ext cx="686420" cy="492683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algn="ctr">
              <a:lnSpc>
                <a:spcPts val="1976"/>
              </a:lnSpc>
            </a:pPr>
            <a:r>
              <a:rPr lang="en-US" sz="1411" dirty="0">
                <a:solidFill>
                  <a:srgbClr val="FFFFFF"/>
                </a:solidFill>
                <a:latin typeface="Arial"/>
              </a:rPr>
              <a:t>Production -</a:t>
            </a:r>
          </a:p>
        </p:txBody>
      </p:sp>
      <p:sp>
        <p:nvSpPr>
          <p:cNvPr id="142" name="TextBox 142"/>
          <p:cNvSpPr txBox="1"/>
          <p:nvPr/>
        </p:nvSpPr>
        <p:spPr>
          <a:xfrm rot="256328">
            <a:off x="5248870" y="2996534"/>
            <a:ext cx="682758" cy="441061"/>
          </a:xfrm>
          <a:prstGeom prst="rect">
            <a:avLst/>
          </a:prstGeom>
        </p:spPr>
        <p:txBody>
          <a:bodyPr lIns="0" tIns="0" rIns="0" bIns="0" rtlCol="0" anchor="t">
            <a:prstTxWarp prst="textArchDown">
              <a:avLst/>
            </a:prstTxWarp>
            <a:spAutoFit/>
          </a:bodyPr>
          <a:lstStyle/>
          <a:p>
            <a:pPr algn="ctr">
              <a:lnSpc>
                <a:spcPts val="1828"/>
              </a:lnSpc>
            </a:pPr>
            <a:r>
              <a:rPr lang="en-US" sz="1305" dirty="0">
                <a:solidFill>
                  <a:srgbClr val="FFFFFF"/>
                </a:solidFill>
                <a:latin typeface="Arial"/>
              </a:rPr>
              <a:t>28,000 MT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870701" y="6660198"/>
            <a:ext cx="17439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 Bold"/>
              </a:rPr>
              <a:t>Dark Bites: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701751" y="6799561"/>
            <a:ext cx="4454414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endParaRPr lang="en-US" sz="1500" u="none" strike="noStrike" dirty="0">
              <a:solidFill>
                <a:srgbClr val="000000"/>
              </a:solidFill>
              <a:latin typeface="Arial Bold"/>
            </a:endParaRPr>
          </a:p>
          <a:p>
            <a:pPr marL="323850" lvl="1" indent="-161925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Modern Trade: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5,000-7,000 supermarkets and hypermarkets like Reliance Fresh, DMart, etc.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715494" y="9129044"/>
            <a:ext cx="4503312" cy="67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31" lvl="1" algn="l">
              <a:lnSpc>
                <a:spcPts val="1820"/>
              </a:lnSpc>
            </a:pP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1. Offer special counter space displays, shelf    </a:t>
            </a:r>
            <a:r>
              <a:rPr lang="en-US" sz="1400" u="none" strike="noStrike" dirty="0" err="1">
                <a:solidFill>
                  <a:schemeClr val="bg1"/>
                </a:solidFill>
                <a:latin typeface="Arial"/>
              </a:rPr>
              <a:t>IIII</a:t>
            </a:r>
            <a:r>
              <a:rPr lang="en-US" sz="1400" u="none" strike="noStrike" dirty="0" err="1">
                <a:solidFill>
                  <a:srgbClr val="000000"/>
                </a:solidFill>
                <a:latin typeface="Arial"/>
              </a:rPr>
              <a:t>arrangements</a:t>
            </a: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, &amp; promotional materials for Kirana </a:t>
            </a:r>
            <a:r>
              <a:rPr lang="en-US" sz="1400" u="none" strike="noStrike" dirty="0" err="1">
                <a:solidFill>
                  <a:schemeClr val="bg1"/>
                </a:solidFill>
                <a:latin typeface="Arial"/>
              </a:rPr>
              <a:t>OI</a:t>
            </a:r>
            <a:r>
              <a:rPr lang="en-US" sz="1400" u="none" strike="noStrike" dirty="0" err="1">
                <a:solidFill>
                  <a:srgbClr val="000000"/>
                </a:solidFill>
                <a:latin typeface="Arial"/>
              </a:rPr>
              <a:t>stores</a:t>
            </a: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 and pharmacies.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6297454" y="7035129"/>
            <a:ext cx="599205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Modern Trade: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5,000-7,000 supermarkets and hypermarkets like Reliance Fresh, DMart, etc.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8017363" y="6686076"/>
            <a:ext cx="1999093" cy="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2400" u="none" strike="noStrike" dirty="0" err="1">
                <a:solidFill>
                  <a:srgbClr val="000000"/>
                </a:solidFill>
                <a:latin typeface="Arial Bold"/>
              </a:rPr>
              <a:t>PouchPacks</a:t>
            </a:r>
            <a:r>
              <a:rPr lang="en-US" sz="2400" u="none" strike="noStrike" dirty="0">
                <a:solidFill>
                  <a:srgbClr val="000000"/>
                </a:solidFill>
                <a:latin typeface="Arial Bold"/>
              </a:rPr>
              <a:t>: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6348197" y="8977438"/>
            <a:ext cx="5815238" cy="45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1926" lvl="1" algn="l">
              <a:lnSpc>
                <a:spcPts val="1680"/>
              </a:lnSpc>
            </a:pP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1. Negotiate shelf space allocations &amp; end-of-aisle displays in </a:t>
            </a:r>
            <a:r>
              <a:rPr lang="en-US" sz="1500" u="none" strike="noStrike" dirty="0" err="1">
                <a:solidFill>
                  <a:schemeClr val="bg1"/>
                </a:solidFill>
                <a:latin typeface="Arial"/>
              </a:rPr>
              <a:t>IIII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modern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trade outlets.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14086653" y="6660198"/>
            <a:ext cx="1625865" cy="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Gift Boxes: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12337992" y="8598153"/>
            <a:ext cx="543125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31" lvl="1" algn="l">
              <a:lnSpc>
                <a:spcPts val="1428"/>
              </a:lnSpc>
            </a:pP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1. Offer attractive bulk discounts and seasonal promotional </a:t>
            </a:r>
            <a:r>
              <a:rPr lang="en-US" sz="1400" u="none" strike="noStrike" dirty="0" err="1">
                <a:solidFill>
                  <a:schemeClr val="bg1"/>
                </a:solidFill>
                <a:latin typeface="Arial"/>
              </a:rPr>
              <a:t>IIII</a:t>
            </a:r>
            <a:r>
              <a:rPr lang="en-US" sz="1400" u="none" strike="noStrike" dirty="0" err="1">
                <a:solidFill>
                  <a:srgbClr val="000000"/>
                </a:solidFill>
                <a:latin typeface="Arial"/>
              </a:rPr>
              <a:t>packages</a:t>
            </a: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 for modern trade retailers.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6484431" y="8555128"/>
            <a:ext cx="1299161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087"/>
              </a:lnSpc>
              <a:spcBef>
                <a:spcPct val="0"/>
              </a:spcBef>
            </a:pPr>
            <a:r>
              <a:rPr lang="en-US" sz="1799" u="none" strike="noStrike" dirty="0">
                <a:solidFill>
                  <a:srgbClr val="000000"/>
                </a:solidFill>
                <a:latin typeface="Arial Bold"/>
              </a:rPr>
              <a:t>Incentives: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1034612" y="8717840"/>
            <a:ext cx="1453819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087"/>
              </a:lnSpc>
              <a:spcBef>
                <a:spcPct val="0"/>
              </a:spcBef>
            </a:pPr>
            <a:r>
              <a:rPr lang="en-US" sz="1799" u="none" strike="noStrike" dirty="0">
                <a:solidFill>
                  <a:srgbClr val="000000"/>
                </a:solidFill>
                <a:latin typeface="Arial Bold"/>
              </a:rPr>
              <a:t>Incentives: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12707397" y="8142780"/>
            <a:ext cx="1346845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87"/>
              </a:lnSpc>
            </a:pPr>
            <a:r>
              <a:rPr lang="en-US" sz="1799" u="none" strike="noStrike" dirty="0">
                <a:solidFill>
                  <a:srgbClr val="000000"/>
                </a:solidFill>
                <a:latin typeface="Arial Bold"/>
              </a:rPr>
              <a:t>Incentives: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8017363" y="2231520"/>
            <a:ext cx="2680674" cy="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8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 Bold"/>
              </a:rPr>
              <a:t>Dark Competitors: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14958302" y="3860294"/>
            <a:ext cx="2919757" cy="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Premium milk chocolate brands, aiming for sophisticated consumers.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4939252" y="3329307"/>
            <a:ext cx="2880380" cy="4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Arial"/>
              </a:rPr>
              <a:t>Herbal Teas, </a:t>
            </a:r>
            <a:r>
              <a:rPr lang="en-US" sz="1500" u="none" strike="noStrike">
                <a:solidFill>
                  <a:srgbClr val="000000"/>
                </a:solidFill>
                <a:latin typeface="Arial"/>
              </a:rPr>
              <a:t>known for their stress-reducing properties.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393263" y="3586810"/>
            <a:ext cx="4001860" cy="4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754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Mondelez India, sourced </a:t>
            </a: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30%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of its cocoa requirement indigenously, as of 2021.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413688" y="4128416"/>
            <a:ext cx="3846627" cy="132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07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Increase Domestic Cocoa Production:</a:t>
            </a:r>
          </a:p>
          <a:p>
            <a:pPr>
              <a:lnSpc>
                <a:spcPts val="2070"/>
              </a:lnSpc>
            </a:pPr>
            <a:r>
              <a:rPr lang="en-US" sz="1500" u="none" strike="noStrike" dirty="0" err="1">
                <a:solidFill>
                  <a:schemeClr val="bg1"/>
                </a:solidFill>
                <a:latin typeface="Arial"/>
              </a:rPr>
              <a:t>IIIIII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Support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existing cocoa farmers with </a:t>
            </a:r>
            <a:r>
              <a:rPr lang="en-US" sz="1500" u="none" strike="noStrike" dirty="0" err="1">
                <a:solidFill>
                  <a:schemeClr val="bg1"/>
                </a:solidFill>
                <a:latin typeface="Arial"/>
              </a:rPr>
              <a:t>IIIIII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training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to improve yields &amp; quality.</a:t>
            </a:r>
          </a:p>
          <a:p>
            <a:pPr>
              <a:lnSpc>
                <a:spcPts val="2070"/>
              </a:lnSpc>
            </a:pPr>
            <a:r>
              <a:rPr lang="en-US" sz="1500" u="none" strike="noStrike" dirty="0" err="1">
                <a:solidFill>
                  <a:schemeClr val="bg1"/>
                </a:solidFill>
                <a:latin typeface="Arial"/>
              </a:rPr>
              <a:t>IIIIII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Expand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cocoa cultivation by encouraging </a:t>
            </a:r>
            <a:r>
              <a:rPr lang="en-US" sz="1500" u="none" strike="noStrike" dirty="0" err="1">
                <a:solidFill>
                  <a:schemeClr val="bg1"/>
                </a:solidFill>
                <a:latin typeface="Arial"/>
              </a:rPr>
              <a:t>IIIIII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new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farmers to enter cocoa production.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6518683" y="9469411"/>
            <a:ext cx="5617785" cy="44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2. </a:t>
            </a: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Offer bundle deals or multi-pack discounts for </a:t>
            </a:r>
            <a:r>
              <a:rPr lang="en-US" sz="1400" u="none" strike="noStrike" dirty="0" err="1">
                <a:solidFill>
                  <a:srgbClr val="000000"/>
                </a:solidFill>
                <a:latin typeface="Arial"/>
              </a:rPr>
              <a:t>kirana</a:t>
            </a: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 stores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400" dirty="0">
                <a:latin typeface="Arial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/>
              </a:rPr>
              <a:t>IIII</a:t>
            </a:r>
            <a:r>
              <a:rPr lang="en-US" sz="1400" u="none" strike="noStrike" dirty="0" err="1">
                <a:solidFill>
                  <a:srgbClr val="000000"/>
                </a:solidFill>
                <a:latin typeface="Arial"/>
              </a:rPr>
              <a:t>pharmacies</a:t>
            </a: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12512308" y="9078243"/>
            <a:ext cx="502635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8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2. </a:t>
            </a: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Partner with e-commerce platforms for exclusive launches,      </a:t>
            </a:r>
            <a:r>
              <a:rPr lang="en-US" sz="1400" u="none" strike="noStrike" dirty="0" err="1">
                <a:solidFill>
                  <a:schemeClr val="bg1"/>
                </a:solidFill>
                <a:latin typeface="Arial"/>
              </a:rPr>
              <a:t>iiiii</a:t>
            </a:r>
            <a:r>
              <a:rPr lang="en-US" sz="1400" u="none" strike="noStrike" dirty="0" err="1">
                <a:solidFill>
                  <a:srgbClr val="000000"/>
                </a:solidFill>
                <a:latin typeface="Arial"/>
              </a:rPr>
              <a:t>flash</a:t>
            </a: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 sales, and sponsored ads.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12492903" y="9497628"/>
            <a:ext cx="5091296" cy="40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28"/>
              </a:lnSpc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3. Provide dedicated marketing resources and customer </a:t>
            </a:r>
            <a:r>
              <a:rPr lang="en-US" sz="1400" u="none" strike="noStrike" dirty="0" err="1">
                <a:solidFill>
                  <a:srgbClr val="FFFFFF"/>
                </a:solidFill>
                <a:latin typeface="Arial"/>
              </a:rPr>
              <a:t>xi</a:t>
            </a:r>
            <a:r>
              <a:rPr lang="en-US" sz="1400" u="none" strike="noStrike" dirty="0" err="1">
                <a:solidFill>
                  <a:srgbClr val="000000"/>
                </a:solidFill>
                <a:latin typeface="Arial"/>
              </a:rPr>
              <a:t>service</a:t>
            </a:r>
            <a:r>
              <a:rPr lang="en-US" sz="1400" u="none" strike="noStrike" dirty="0">
                <a:solidFill>
                  <a:srgbClr val="000000"/>
                </a:solidFill>
                <a:latin typeface="Arial"/>
              </a:rPr>
              <a:t> support on the Mondelez gifting site.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3464220" y="208055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4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2479428" y="191928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3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345398" y="213923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1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1395212" y="202626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36700CD-532F-DA70-A7B2-1CEEE1DD4B25}"/>
              </a:ext>
            </a:extLst>
          </p:cNvPr>
          <p:cNvSpPr txBox="1"/>
          <p:nvPr/>
        </p:nvSpPr>
        <p:spPr>
          <a:xfrm>
            <a:off x="571283" y="7503576"/>
            <a:ext cx="4528528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General Trade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: 200,000-300,000 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kirana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stores across India, focusing on high-traffic locations.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C6993B4-51FE-2C77-103F-1245A3E529F1}"/>
              </a:ext>
            </a:extLst>
          </p:cNvPr>
          <p:cNvSpPr txBox="1"/>
          <p:nvPr/>
        </p:nvSpPr>
        <p:spPr>
          <a:xfrm>
            <a:off x="569490" y="7998091"/>
            <a:ext cx="4587996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Medical Stores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: 15,000-20,000 pharmacies, particularly those catering to diabetics &amp; health-conscious customers.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23806AA-01A9-FA6C-7B04-246CEA714B8F}"/>
              </a:ext>
            </a:extLst>
          </p:cNvPr>
          <p:cNvSpPr txBox="1"/>
          <p:nvPr/>
        </p:nvSpPr>
        <p:spPr>
          <a:xfrm>
            <a:off x="6209303" y="7517909"/>
            <a:ext cx="6080208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General Trade: 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200,000-300,000 larger </a:t>
            </a:r>
            <a:r>
              <a:rPr lang="en-US" sz="1500" u="none" strike="noStrike" dirty="0" err="1">
                <a:solidFill>
                  <a:srgbClr val="000000"/>
                </a:solidFill>
                <a:latin typeface="Arial"/>
              </a:rPr>
              <a:t>kirana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 stores with dedicated shelves for packaged snacks and chocolates.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56D4516-B2CC-4DDC-1AAD-CC3D203C77C6}"/>
              </a:ext>
            </a:extLst>
          </p:cNvPr>
          <p:cNvSpPr txBox="1"/>
          <p:nvPr/>
        </p:nvSpPr>
        <p:spPr>
          <a:xfrm>
            <a:off x="6209302" y="8037189"/>
            <a:ext cx="6439897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Quick Commerce: </a:t>
            </a:r>
            <a:r>
              <a:rPr lang="en-US" sz="1500" u="none" strike="noStrik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Featurin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on apps like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Blinkit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Zepto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500" u="none" strike="noStrik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866A918-D1B6-950C-04DF-8D09D018BDF7}"/>
              </a:ext>
            </a:extLst>
          </p:cNvPr>
          <p:cNvSpPr txBox="1"/>
          <p:nvPr/>
        </p:nvSpPr>
        <p:spPr>
          <a:xfrm>
            <a:off x="12303457" y="7517909"/>
            <a:ext cx="5361234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lvl="1" indent="-161925" algn="l">
              <a:lnSpc>
                <a:spcPts val="1739"/>
              </a:lnSpc>
              <a:spcBef>
                <a:spcPct val="0"/>
              </a:spcBef>
              <a:buFont typeface="Arial"/>
              <a:buChar char="•"/>
            </a:pPr>
            <a:r>
              <a:rPr lang="en-US" sz="1500" u="none" strike="noStrike" dirty="0">
                <a:solidFill>
                  <a:srgbClr val="000000"/>
                </a:solidFill>
                <a:latin typeface="Arial Bold"/>
              </a:rPr>
              <a:t>E-commerce</a:t>
            </a:r>
            <a:r>
              <a:rPr lang="en-US" sz="1500" u="none" strike="noStrike" dirty="0">
                <a:solidFill>
                  <a:srgbClr val="000000"/>
                </a:solidFill>
                <a:latin typeface="Arial"/>
              </a:rPr>
              <a:t>: Platforms like Amazon, Flipkart focusing on targeted advertising and festive season promotions.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0056" y="875568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4747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6954" y="549253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98319" y="-40397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87998" y="34293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57118" y="65110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5691" y="799809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98037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36436" y="10287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89464" y="-25167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03143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27204" y="192928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18957" y="51435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991349" y="846652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55654" y="811748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45505" y="-81283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12593" y="248443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39890" y="578169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804441" y="891539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39749" y="742840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940445" y="445441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33064" y="135660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981699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524247" y="446098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27149" y="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300718" y="-161738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1" y="0"/>
                </a:lnTo>
                <a:lnTo>
                  <a:pt x="2464691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259349" y="44228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66289" y="1704794"/>
            <a:ext cx="10318570" cy="8325171"/>
            <a:chOff x="0" y="0"/>
            <a:chExt cx="2717648" cy="21926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17648" cy="2192638"/>
            </a:xfrm>
            <a:custGeom>
              <a:avLst/>
              <a:gdLst/>
              <a:ahLst/>
              <a:cxnLst/>
              <a:rect l="l" t="t" r="r" b="b"/>
              <a:pathLst>
                <a:path w="2717648" h="2192638">
                  <a:moveTo>
                    <a:pt x="15006" y="0"/>
                  </a:moveTo>
                  <a:lnTo>
                    <a:pt x="2702642" y="0"/>
                  </a:lnTo>
                  <a:cubicBezTo>
                    <a:pt x="2706622" y="0"/>
                    <a:pt x="2710439" y="1581"/>
                    <a:pt x="2713253" y="4395"/>
                  </a:cubicBezTo>
                  <a:cubicBezTo>
                    <a:pt x="2716067" y="7209"/>
                    <a:pt x="2717648" y="11026"/>
                    <a:pt x="2717648" y="15006"/>
                  </a:cubicBezTo>
                  <a:lnTo>
                    <a:pt x="2717648" y="2177632"/>
                  </a:lnTo>
                  <a:cubicBezTo>
                    <a:pt x="2717648" y="2185919"/>
                    <a:pt x="2710930" y="2192638"/>
                    <a:pt x="2702642" y="2192638"/>
                  </a:cubicBezTo>
                  <a:lnTo>
                    <a:pt x="15006" y="2192638"/>
                  </a:lnTo>
                  <a:cubicBezTo>
                    <a:pt x="11026" y="2192638"/>
                    <a:pt x="7209" y="2191057"/>
                    <a:pt x="4395" y="2188243"/>
                  </a:cubicBezTo>
                  <a:cubicBezTo>
                    <a:pt x="1581" y="2185428"/>
                    <a:pt x="0" y="2181612"/>
                    <a:pt x="0" y="2177632"/>
                  </a:cubicBezTo>
                  <a:lnTo>
                    <a:pt x="0" y="15006"/>
                  </a:lnTo>
                  <a:cubicBezTo>
                    <a:pt x="0" y="11026"/>
                    <a:pt x="1581" y="7209"/>
                    <a:pt x="4395" y="4395"/>
                  </a:cubicBezTo>
                  <a:cubicBezTo>
                    <a:pt x="7209" y="1581"/>
                    <a:pt x="11026" y="0"/>
                    <a:pt x="1500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2717648" cy="2202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153516" y="1356605"/>
            <a:ext cx="6497787" cy="778353"/>
            <a:chOff x="0" y="0"/>
            <a:chExt cx="1711351" cy="2049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11351" cy="204998"/>
            </a:xfrm>
            <a:custGeom>
              <a:avLst/>
              <a:gdLst/>
              <a:ahLst/>
              <a:cxnLst/>
              <a:rect l="l" t="t" r="r" b="b"/>
              <a:pathLst>
                <a:path w="1711351" h="204998">
                  <a:moveTo>
                    <a:pt x="23829" y="0"/>
                  </a:moveTo>
                  <a:lnTo>
                    <a:pt x="1687522" y="0"/>
                  </a:lnTo>
                  <a:cubicBezTo>
                    <a:pt x="1693842" y="0"/>
                    <a:pt x="1699903" y="2511"/>
                    <a:pt x="1704372" y="6979"/>
                  </a:cubicBezTo>
                  <a:cubicBezTo>
                    <a:pt x="1708841" y="11448"/>
                    <a:pt x="1711351" y="17509"/>
                    <a:pt x="1711351" y="23829"/>
                  </a:cubicBezTo>
                  <a:lnTo>
                    <a:pt x="1711351" y="181169"/>
                  </a:lnTo>
                  <a:cubicBezTo>
                    <a:pt x="1711351" y="187489"/>
                    <a:pt x="1708841" y="193550"/>
                    <a:pt x="1704372" y="198019"/>
                  </a:cubicBezTo>
                  <a:cubicBezTo>
                    <a:pt x="1699903" y="202488"/>
                    <a:pt x="1693842" y="204998"/>
                    <a:pt x="1687522" y="204998"/>
                  </a:cubicBezTo>
                  <a:lnTo>
                    <a:pt x="23829" y="204998"/>
                  </a:lnTo>
                  <a:cubicBezTo>
                    <a:pt x="17509" y="204998"/>
                    <a:pt x="11448" y="202488"/>
                    <a:pt x="6979" y="198019"/>
                  </a:cubicBezTo>
                  <a:cubicBezTo>
                    <a:pt x="2511" y="193550"/>
                    <a:pt x="0" y="187489"/>
                    <a:pt x="0" y="181169"/>
                  </a:cubicBezTo>
                  <a:lnTo>
                    <a:pt x="0" y="23829"/>
                  </a:lnTo>
                  <a:cubicBezTo>
                    <a:pt x="0" y="17509"/>
                    <a:pt x="2511" y="11448"/>
                    <a:pt x="6979" y="6979"/>
                  </a:cubicBezTo>
                  <a:cubicBezTo>
                    <a:pt x="11448" y="2511"/>
                    <a:pt x="17509" y="0"/>
                    <a:pt x="238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4288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711351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612861" y="201453"/>
            <a:ext cx="11457929" cy="1019426"/>
            <a:chOff x="0" y="0"/>
            <a:chExt cx="3017726" cy="26849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017726" cy="268491"/>
            </a:xfrm>
            <a:custGeom>
              <a:avLst/>
              <a:gdLst/>
              <a:ahLst/>
              <a:cxnLst/>
              <a:rect l="l" t="t" r="r" b="b"/>
              <a:pathLst>
                <a:path w="3017726" h="268491">
                  <a:moveTo>
                    <a:pt x="13514" y="0"/>
                  </a:moveTo>
                  <a:lnTo>
                    <a:pt x="3004213" y="0"/>
                  </a:lnTo>
                  <a:cubicBezTo>
                    <a:pt x="3007797" y="0"/>
                    <a:pt x="3011234" y="1424"/>
                    <a:pt x="3013768" y="3958"/>
                  </a:cubicBezTo>
                  <a:cubicBezTo>
                    <a:pt x="3016303" y="6492"/>
                    <a:pt x="3017726" y="9930"/>
                    <a:pt x="3017726" y="13514"/>
                  </a:cubicBezTo>
                  <a:lnTo>
                    <a:pt x="3017726" y="254977"/>
                  </a:lnTo>
                  <a:cubicBezTo>
                    <a:pt x="3017726" y="262440"/>
                    <a:pt x="3011676" y="268491"/>
                    <a:pt x="3004213" y="268491"/>
                  </a:cubicBezTo>
                  <a:lnTo>
                    <a:pt x="13514" y="268491"/>
                  </a:lnTo>
                  <a:cubicBezTo>
                    <a:pt x="6050" y="268491"/>
                    <a:pt x="0" y="262440"/>
                    <a:pt x="0" y="254977"/>
                  </a:cubicBezTo>
                  <a:lnTo>
                    <a:pt x="0" y="13514"/>
                  </a:lnTo>
                  <a:cubicBezTo>
                    <a:pt x="0" y="6050"/>
                    <a:pt x="6050" y="0"/>
                    <a:pt x="135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3017726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15562" y="201453"/>
            <a:ext cx="873854" cy="1019426"/>
            <a:chOff x="0" y="0"/>
            <a:chExt cx="230151" cy="2684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379018" y="191928"/>
            <a:ext cx="873854" cy="1019426"/>
            <a:chOff x="0" y="0"/>
            <a:chExt cx="230151" cy="26849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435573" y="201453"/>
            <a:ext cx="873854" cy="1019426"/>
            <a:chOff x="0" y="0"/>
            <a:chExt cx="230151" cy="26849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66289" y="191928"/>
            <a:ext cx="873854" cy="1019426"/>
            <a:chOff x="0" y="0"/>
            <a:chExt cx="230151" cy="2684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3407734" y="191928"/>
            <a:ext cx="873854" cy="1019426"/>
            <a:chOff x="0" y="0"/>
            <a:chExt cx="230151" cy="26849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499927" y="191928"/>
            <a:ext cx="873854" cy="1019426"/>
            <a:chOff x="0" y="0"/>
            <a:chExt cx="230151" cy="26849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30151" cy="268491"/>
            </a:xfrm>
            <a:custGeom>
              <a:avLst/>
              <a:gdLst/>
              <a:ahLst/>
              <a:cxnLst/>
              <a:rect l="l" t="t" r="r" b="b"/>
              <a:pathLst>
                <a:path w="230151" h="268491">
                  <a:moveTo>
                    <a:pt x="115075" y="0"/>
                  </a:moveTo>
                  <a:lnTo>
                    <a:pt x="115075" y="0"/>
                  </a:lnTo>
                  <a:cubicBezTo>
                    <a:pt x="178630" y="0"/>
                    <a:pt x="230151" y="51521"/>
                    <a:pt x="230151" y="115075"/>
                  </a:cubicBezTo>
                  <a:lnTo>
                    <a:pt x="230151" y="153415"/>
                  </a:lnTo>
                  <a:cubicBezTo>
                    <a:pt x="230151" y="216970"/>
                    <a:pt x="178630" y="268491"/>
                    <a:pt x="115075" y="268491"/>
                  </a:cubicBezTo>
                  <a:lnTo>
                    <a:pt x="115075" y="268491"/>
                  </a:lnTo>
                  <a:cubicBezTo>
                    <a:pt x="51521" y="268491"/>
                    <a:pt x="0" y="216970"/>
                    <a:pt x="0" y="153415"/>
                  </a:cubicBezTo>
                  <a:lnTo>
                    <a:pt x="0" y="115075"/>
                  </a:lnTo>
                  <a:cubicBezTo>
                    <a:pt x="0" y="51521"/>
                    <a:pt x="51521" y="0"/>
                    <a:pt x="1150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AB3">
                    <a:alpha val="100000"/>
                  </a:srgbClr>
                </a:gs>
                <a:gs pos="100000">
                  <a:srgbClr val="F0B90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230151" cy="31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845507" y="1708389"/>
            <a:ext cx="7099759" cy="8325171"/>
            <a:chOff x="0" y="0"/>
            <a:chExt cx="1869895" cy="219263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869895" cy="2192638"/>
            </a:xfrm>
            <a:custGeom>
              <a:avLst/>
              <a:gdLst/>
              <a:ahLst/>
              <a:cxnLst/>
              <a:rect l="l" t="t" r="r" b="b"/>
              <a:pathLst>
                <a:path w="1869895" h="2192638">
                  <a:moveTo>
                    <a:pt x="21809" y="0"/>
                  </a:moveTo>
                  <a:lnTo>
                    <a:pt x="1848086" y="0"/>
                  </a:lnTo>
                  <a:cubicBezTo>
                    <a:pt x="1860131" y="0"/>
                    <a:pt x="1869895" y="9764"/>
                    <a:pt x="1869895" y="21809"/>
                  </a:cubicBezTo>
                  <a:lnTo>
                    <a:pt x="1869895" y="2170829"/>
                  </a:lnTo>
                  <a:cubicBezTo>
                    <a:pt x="1869895" y="2176613"/>
                    <a:pt x="1867598" y="2182160"/>
                    <a:pt x="1863508" y="2186250"/>
                  </a:cubicBezTo>
                  <a:cubicBezTo>
                    <a:pt x="1859418" y="2190340"/>
                    <a:pt x="1853871" y="2192638"/>
                    <a:pt x="1848086" y="2192638"/>
                  </a:cubicBezTo>
                  <a:lnTo>
                    <a:pt x="21809" y="2192638"/>
                  </a:lnTo>
                  <a:cubicBezTo>
                    <a:pt x="16025" y="2192638"/>
                    <a:pt x="10478" y="2190340"/>
                    <a:pt x="6388" y="2186250"/>
                  </a:cubicBezTo>
                  <a:cubicBezTo>
                    <a:pt x="2298" y="2182160"/>
                    <a:pt x="0" y="2176613"/>
                    <a:pt x="0" y="2170829"/>
                  </a:cubicBezTo>
                  <a:lnTo>
                    <a:pt x="0" y="21809"/>
                  </a:lnTo>
                  <a:cubicBezTo>
                    <a:pt x="0" y="16025"/>
                    <a:pt x="2298" y="10478"/>
                    <a:pt x="6388" y="6388"/>
                  </a:cubicBezTo>
                  <a:cubicBezTo>
                    <a:pt x="10478" y="2298"/>
                    <a:pt x="16025" y="0"/>
                    <a:pt x="21809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FFC500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19050"/>
              <a:ext cx="1869895" cy="2211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31561" y="2304032"/>
            <a:ext cx="9571176" cy="7442424"/>
            <a:chOff x="0" y="0"/>
            <a:chExt cx="2520803" cy="196014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20803" cy="1960145"/>
            </a:xfrm>
            <a:custGeom>
              <a:avLst/>
              <a:gdLst/>
              <a:ahLst/>
              <a:cxnLst/>
              <a:rect l="l" t="t" r="r" b="b"/>
              <a:pathLst>
                <a:path w="2520803" h="1960145">
                  <a:moveTo>
                    <a:pt x="16178" y="0"/>
                  </a:moveTo>
                  <a:lnTo>
                    <a:pt x="2504626" y="0"/>
                  </a:lnTo>
                  <a:cubicBezTo>
                    <a:pt x="2508916" y="0"/>
                    <a:pt x="2513031" y="1704"/>
                    <a:pt x="2516065" y="4738"/>
                  </a:cubicBezTo>
                  <a:cubicBezTo>
                    <a:pt x="2519099" y="7772"/>
                    <a:pt x="2520803" y="11887"/>
                    <a:pt x="2520803" y="16178"/>
                  </a:cubicBezTo>
                  <a:lnTo>
                    <a:pt x="2520803" y="1943967"/>
                  </a:lnTo>
                  <a:cubicBezTo>
                    <a:pt x="2520803" y="1952902"/>
                    <a:pt x="2513561" y="1960145"/>
                    <a:pt x="2504626" y="1960145"/>
                  </a:cubicBezTo>
                  <a:lnTo>
                    <a:pt x="16178" y="1960145"/>
                  </a:lnTo>
                  <a:cubicBezTo>
                    <a:pt x="11887" y="1960145"/>
                    <a:pt x="7772" y="1958440"/>
                    <a:pt x="4738" y="1955406"/>
                  </a:cubicBezTo>
                  <a:cubicBezTo>
                    <a:pt x="1704" y="1952372"/>
                    <a:pt x="0" y="1948257"/>
                    <a:pt x="0" y="1943967"/>
                  </a:cubicBezTo>
                  <a:lnTo>
                    <a:pt x="0" y="16178"/>
                  </a:lnTo>
                  <a:cubicBezTo>
                    <a:pt x="0" y="11887"/>
                    <a:pt x="1704" y="7772"/>
                    <a:pt x="4738" y="4738"/>
                  </a:cubicBezTo>
                  <a:cubicBezTo>
                    <a:pt x="7772" y="1704"/>
                    <a:pt x="11887" y="0"/>
                    <a:pt x="16178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5D2C83"/>
              </a:solidFill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2520803" cy="200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39986" y="2313557"/>
            <a:ext cx="9562750" cy="795968"/>
            <a:chOff x="0" y="0"/>
            <a:chExt cx="2518584" cy="20963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2518584" cy="209638"/>
            </a:xfrm>
            <a:custGeom>
              <a:avLst/>
              <a:gdLst/>
              <a:ahLst/>
              <a:cxnLst/>
              <a:rect l="l" t="t" r="r" b="b"/>
              <a:pathLst>
                <a:path w="2518584" h="209638">
                  <a:moveTo>
                    <a:pt x="16192" y="0"/>
                  </a:moveTo>
                  <a:lnTo>
                    <a:pt x="2502393" y="0"/>
                  </a:lnTo>
                  <a:cubicBezTo>
                    <a:pt x="2511335" y="0"/>
                    <a:pt x="2518584" y="7249"/>
                    <a:pt x="2518584" y="16192"/>
                  </a:cubicBezTo>
                  <a:lnTo>
                    <a:pt x="2518584" y="193446"/>
                  </a:lnTo>
                  <a:cubicBezTo>
                    <a:pt x="2518584" y="197740"/>
                    <a:pt x="2516879" y="201859"/>
                    <a:pt x="2513842" y="204895"/>
                  </a:cubicBezTo>
                  <a:cubicBezTo>
                    <a:pt x="2510805" y="207932"/>
                    <a:pt x="2506687" y="209638"/>
                    <a:pt x="2502393" y="209638"/>
                  </a:cubicBezTo>
                  <a:lnTo>
                    <a:pt x="16192" y="209638"/>
                  </a:lnTo>
                  <a:cubicBezTo>
                    <a:pt x="7249" y="209638"/>
                    <a:pt x="0" y="202388"/>
                    <a:pt x="0" y="193446"/>
                  </a:cubicBezTo>
                  <a:lnTo>
                    <a:pt x="0" y="16192"/>
                  </a:lnTo>
                  <a:cubicBezTo>
                    <a:pt x="0" y="7249"/>
                    <a:pt x="7249" y="0"/>
                    <a:pt x="16192" y="0"/>
                  </a:cubicBezTo>
                  <a:close/>
                </a:path>
              </a:pathLst>
            </a:custGeom>
            <a:solidFill>
              <a:srgbClr val="5D2C83"/>
            </a:solidFill>
            <a:ln w="114300" cap="sq">
              <a:solidFill>
                <a:srgbClr val="5D2C83"/>
              </a:solidFill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2518584" cy="24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662758" y="4979427"/>
            <a:ext cx="9488899" cy="905761"/>
            <a:chOff x="0" y="0"/>
            <a:chExt cx="2466471" cy="238554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2466471" cy="238554"/>
            </a:xfrm>
            <a:custGeom>
              <a:avLst/>
              <a:gdLst/>
              <a:ahLst/>
              <a:cxnLst/>
              <a:rect l="l" t="t" r="r" b="b"/>
              <a:pathLst>
                <a:path w="2466471" h="238554">
                  <a:moveTo>
                    <a:pt x="0" y="0"/>
                  </a:moveTo>
                  <a:lnTo>
                    <a:pt x="2466471" y="0"/>
                  </a:lnTo>
                  <a:lnTo>
                    <a:pt x="2466471" y="238554"/>
                  </a:lnTo>
                  <a:lnTo>
                    <a:pt x="0" y="238554"/>
                  </a:lnTo>
                  <a:close/>
                </a:path>
              </a:pathLst>
            </a:custGeom>
            <a:solidFill>
              <a:srgbClr val="9B369C">
                <a:alpha val="74902"/>
              </a:srgbClr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47625"/>
              <a:ext cx="2466471" cy="28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649188" y="6611730"/>
            <a:ext cx="9509823" cy="1099299"/>
            <a:chOff x="0" y="-47625"/>
            <a:chExt cx="2496279" cy="289527"/>
          </a:xfrm>
        </p:grpSpPr>
        <p:sp>
          <p:nvSpPr>
            <p:cNvPr id="72" name="Freeform 72"/>
            <p:cNvSpPr/>
            <p:nvPr/>
          </p:nvSpPr>
          <p:spPr>
            <a:xfrm>
              <a:off x="3707" y="-1663"/>
              <a:ext cx="2492572" cy="241902"/>
            </a:xfrm>
            <a:custGeom>
              <a:avLst/>
              <a:gdLst/>
              <a:ahLst/>
              <a:cxnLst/>
              <a:rect l="l" t="t" r="r" b="b"/>
              <a:pathLst>
                <a:path w="2466471" h="241902">
                  <a:moveTo>
                    <a:pt x="0" y="0"/>
                  </a:moveTo>
                  <a:lnTo>
                    <a:pt x="2466471" y="0"/>
                  </a:lnTo>
                  <a:lnTo>
                    <a:pt x="2466471" y="241902"/>
                  </a:lnTo>
                  <a:lnTo>
                    <a:pt x="0" y="241902"/>
                  </a:lnTo>
                  <a:close/>
                </a:path>
              </a:pathLst>
            </a:custGeom>
            <a:solidFill>
              <a:srgbClr val="9B369C">
                <a:alpha val="74902"/>
              </a:srgbClr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47625"/>
              <a:ext cx="2466471" cy="28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663310" y="7739534"/>
            <a:ext cx="9506945" cy="930856"/>
            <a:chOff x="0" y="0"/>
            <a:chExt cx="2466471" cy="245164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466471" cy="245164"/>
            </a:xfrm>
            <a:custGeom>
              <a:avLst/>
              <a:gdLst/>
              <a:ahLst/>
              <a:cxnLst/>
              <a:rect l="l" t="t" r="r" b="b"/>
              <a:pathLst>
                <a:path w="2466471" h="245164">
                  <a:moveTo>
                    <a:pt x="0" y="0"/>
                  </a:moveTo>
                  <a:lnTo>
                    <a:pt x="2466471" y="0"/>
                  </a:lnTo>
                  <a:lnTo>
                    <a:pt x="2466471" y="245164"/>
                  </a:lnTo>
                  <a:lnTo>
                    <a:pt x="0" y="245164"/>
                  </a:lnTo>
                  <a:close/>
                </a:path>
              </a:pathLst>
            </a:custGeom>
            <a:solidFill>
              <a:srgbClr val="9B369C">
                <a:alpha val="34902"/>
              </a:srgbClr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47625"/>
              <a:ext cx="2466471" cy="29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8" name="AutoShape 78"/>
          <p:cNvSpPr/>
          <p:nvPr/>
        </p:nvSpPr>
        <p:spPr>
          <a:xfrm flipV="1">
            <a:off x="602474" y="7711029"/>
            <a:ext cx="9573065" cy="9526"/>
          </a:xfrm>
          <a:prstGeom prst="line">
            <a:avLst/>
          </a:prstGeom>
          <a:ln w="38100" cap="flat">
            <a:solidFill>
              <a:srgbClr val="5D2C8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80" name="Group 80"/>
          <p:cNvGrpSpPr/>
          <p:nvPr/>
        </p:nvGrpSpPr>
        <p:grpSpPr>
          <a:xfrm>
            <a:off x="560698" y="5765296"/>
            <a:ext cx="9601272" cy="1101114"/>
            <a:chOff x="0" y="-47625"/>
            <a:chExt cx="2492971" cy="290005"/>
          </a:xfrm>
        </p:grpSpPr>
        <p:sp>
          <p:nvSpPr>
            <p:cNvPr id="81" name="Freeform 81"/>
            <p:cNvSpPr/>
            <p:nvPr/>
          </p:nvSpPr>
          <p:spPr>
            <a:xfrm>
              <a:off x="26500" y="-19624"/>
              <a:ext cx="2466471" cy="242380"/>
            </a:xfrm>
            <a:custGeom>
              <a:avLst/>
              <a:gdLst/>
              <a:ahLst/>
              <a:cxnLst/>
              <a:rect l="l" t="t" r="r" b="b"/>
              <a:pathLst>
                <a:path w="2466471" h="242380">
                  <a:moveTo>
                    <a:pt x="0" y="0"/>
                  </a:moveTo>
                  <a:lnTo>
                    <a:pt x="2466471" y="0"/>
                  </a:lnTo>
                  <a:lnTo>
                    <a:pt x="2466471" y="242380"/>
                  </a:lnTo>
                  <a:lnTo>
                    <a:pt x="0" y="242380"/>
                  </a:lnTo>
                  <a:close/>
                </a:path>
              </a:pathLst>
            </a:custGeom>
            <a:solidFill>
              <a:srgbClr val="9B369C">
                <a:alpha val="34902"/>
              </a:srgbClr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47625"/>
              <a:ext cx="2466471" cy="290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83" name="AutoShape 83"/>
          <p:cNvSpPr/>
          <p:nvPr/>
        </p:nvSpPr>
        <p:spPr>
          <a:xfrm flipV="1">
            <a:off x="651725" y="5898311"/>
            <a:ext cx="9571176" cy="5926"/>
          </a:xfrm>
          <a:prstGeom prst="line">
            <a:avLst/>
          </a:prstGeom>
          <a:ln w="38100" cap="flat">
            <a:solidFill>
              <a:srgbClr val="5D2C8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4" name="Group 84"/>
          <p:cNvGrpSpPr/>
          <p:nvPr/>
        </p:nvGrpSpPr>
        <p:grpSpPr>
          <a:xfrm>
            <a:off x="688052" y="3161413"/>
            <a:ext cx="9482538" cy="888083"/>
            <a:chOff x="0" y="0"/>
            <a:chExt cx="2466471" cy="233898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466471" cy="233898"/>
            </a:xfrm>
            <a:custGeom>
              <a:avLst/>
              <a:gdLst/>
              <a:ahLst/>
              <a:cxnLst/>
              <a:rect l="l" t="t" r="r" b="b"/>
              <a:pathLst>
                <a:path w="2466471" h="233898">
                  <a:moveTo>
                    <a:pt x="0" y="0"/>
                  </a:moveTo>
                  <a:lnTo>
                    <a:pt x="2466471" y="0"/>
                  </a:lnTo>
                  <a:lnTo>
                    <a:pt x="2466471" y="233898"/>
                  </a:lnTo>
                  <a:lnTo>
                    <a:pt x="0" y="233898"/>
                  </a:lnTo>
                  <a:close/>
                </a:path>
              </a:pathLst>
            </a:custGeom>
            <a:solidFill>
              <a:srgbClr val="9B369C">
                <a:alpha val="74902"/>
              </a:srgbClr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9525"/>
              <a:ext cx="2466471" cy="243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44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7" name="Freeform 87"/>
          <p:cNvSpPr/>
          <p:nvPr/>
        </p:nvSpPr>
        <p:spPr>
          <a:xfrm>
            <a:off x="3978772" y="3304028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4967879" y="3304028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1" name="Group 91"/>
          <p:cNvGrpSpPr/>
          <p:nvPr/>
        </p:nvGrpSpPr>
        <p:grpSpPr>
          <a:xfrm>
            <a:off x="672482" y="3651400"/>
            <a:ext cx="9489486" cy="1328627"/>
            <a:chOff x="-8547" y="-47625"/>
            <a:chExt cx="2476609" cy="349926"/>
          </a:xfrm>
        </p:grpSpPr>
        <p:sp>
          <p:nvSpPr>
            <p:cNvPr id="92" name="Freeform 92"/>
            <p:cNvSpPr/>
            <p:nvPr/>
          </p:nvSpPr>
          <p:spPr>
            <a:xfrm>
              <a:off x="-8547" y="59921"/>
              <a:ext cx="2476609" cy="242380"/>
            </a:xfrm>
            <a:custGeom>
              <a:avLst/>
              <a:gdLst/>
              <a:ahLst/>
              <a:cxnLst/>
              <a:rect l="l" t="t" r="r" b="b"/>
              <a:pathLst>
                <a:path w="2466471" h="242380">
                  <a:moveTo>
                    <a:pt x="0" y="0"/>
                  </a:moveTo>
                  <a:lnTo>
                    <a:pt x="2466471" y="0"/>
                  </a:lnTo>
                  <a:lnTo>
                    <a:pt x="2466471" y="242380"/>
                  </a:lnTo>
                  <a:lnTo>
                    <a:pt x="0" y="242380"/>
                  </a:lnTo>
                  <a:close/>
                </a:path>
              </a:pathLst>
            </a:custGeom>
            <a:solidFill>
              <a:srgbClr val="9B369C">
                <a:alpha val="34902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-47625"/>
              <a:ext cx="2466471" cy="290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89" name="Freeform 89"/>
          <p:cNvSpPr/>
          <p:nvPr/>
        </p:nvSpPr>
        <p:spPr>
          <a:xfrm>
            <a:off x="5475327" y="3304028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0" name="Freeform 90"/>
          <p:cNvSpPr/>
          <p:nvPr/>
        </p:nvSpPr>
        <p:spPr>
          <a:xfrm>
            <a:off x="4479444" y="3304028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4249451" y="5197568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4" y="0"/>
                </a:lnTo>
                <a:lnTo>
                  <a:pt x="437184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4782865" y="5197568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5309427" y="5197568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7" name="Freeform 97"/>
          <p:cNvSpPr/>
          <p:nvPr/>
        </p:nvSpPr>
        <p:spPr>
          <a:xfrm>
            <a:off x="4811974" y="7072221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4" y="0"/>
                </a:lnTo>
                <a:lnTo>
                  <a:pt x="437184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8" name="Freeform 98"/>
          <p:cNvSpPr/>
          <p:nvPr/>
        </p:nvSpPr>
        <p:spPr>
          <a:xfrm>
            <a:off x="5345388" y="7072221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9" name="Freeform 99"/>
          <p:cNvSpPr/>
          <p:nvPr/>
        </p:nvSpPr>
        <p:spPr>
          <a:xfrm>
            <a:off x="4620651" y="7937818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4" y="0"/>
                </a:lnTo>
                <a:lnTo>
                  <a:pt x="437184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0" name="Freeform 100"/>
          <p:cNvSpPr/>
          <p:nvPr/>
        </p:nvSpPr>
        <p:spPr>
          <a:xfrm>
            <a:off x="5154065" y="7937818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2" name="Group 102"/>
          <p:cNvGrpSpPr/>
          <p:nvPr/>
        </p:nvGrpSpPr>
        <p:grpSpPr>
          <a:xfrm>
            <a:off x="689114" y="8689906"/>
            <a:ext cx="9486426" cy="1022397"/>
            <a:chOff x="0" y="0"/>
            <a:chExt cx="2466471" cy="249428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466471" cy="249428"/>
            </a:xfrm>
            <a:custGeom>
              <a:avLst/>
              <a:gdLst/>
              <a:ahLst/>
              <a:cxnLst/>
              <a:rect l="l" t="t" r="r" b="b"/>
              <a:pathLst>
                <a:path w="2466471" h="249428">
                  <a:moveTo>
                    <a:pt x="0" y="0"/>
                  </a:moveTo>
                  <a:lnTo>
                    <a:pt x="2466471" y="0"/>
                  </a:lnTo>
                  <a:lnTo>
                    <a:pt x="2466471" y="249428"/>
                  </a:lnTo>
                  <a:lnTo>
                    <a:pt x="0" y="249428"/>
                  </a:lnTo>
                  <a:close/>
                </a:path>
              </a:pathLst>
            </a:custGeom>
            <a:solidFill>
              <a:srgbClr val="9B369C">
                <a:alpha val="74902"/>
              </a:srgbClr>
            </a:solidFill>
          </p:spPr>
        </p:sp>
        <p:sp>
          <p:nvSpPr>
            <p:cNvPr id="104" name="TextBox 104"/>
            <p:cNvSpPr txBox="1"/>
            <p:nvPr/>
          </p:nvSpPr>
          <p:spPr>
            <a:xfrm>
              <a:off x="0" y="-47625"/>
              <a:ext cx="2466471" cy="29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7" name="Freeform 107"/>
          <p:cNvSpPr/>
          <p:nvPr/>
        </p:nvSpPr>
        <p:spPr>
          <a:xfrm flipH="1">
            <a:off x="6671533" y="4261598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8" name="Freeform 108"/>
          <p:cNvSpPr/>
          <p:nvPr/>
        </p:nvSpPr>
        <p:spPr>
          <a:xfrm flipH="1">
            <a:off x="7140725" y="4261598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9" name="Freeform 109"/>
          <p:cNvSpPr/>
          <p:nvPr/>
        </p:nvSpPr>
        <p:spPr>
          <a:xfrm flipH="1">
            <a:off x="6340655" y="3309633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0" name="Freeform 110"/>
          <p:cNvSpPr/>
          <p:nvPr/>
        </p:nvSpPr>
        <p:spPr>
          <a:xfrm flipH="1">
            <a:off x="6809847" y="3309633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1" name="Freeform 111"/>
          <p:cNvSpPr/>
          <p:nvPr/>
        </p:nvSpPr>
        <p:spPr>
          <a:xfrm flipH="1">
            <a:off x="6704582" y="5197568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5"/>
                </a:lnTo>
                <a:lnTo>
                  <a:pt x="381808" y="423375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2" name="Freeform 112"/>
          <p:cNvSpPr/>
          <p:nvPr/>
        </p:nvSpPr>
        <p:spPr>
          <a:xfrm flipH="1">
            <a:off x="7173774" y="5197568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5"/>
                </a:lnTo>
                <a:lnTo>
                  <a:pt x="381808" y="423375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3" name="Group 113"/>
          <p:cNvGrpSpPr/>
          <p:nvPr/>
        </p:nvGrpSpPr>
        <p:grpSpPr>
          <a:xfrm>
            <a:off x="11880056" y="1356605"/>
            <a:ext cx="5175598" cy="778353"/>
            <a:chOff x="0" y="0"/>
            <a:chExt cx="1363121" cy="204998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1363121" cy="204998"/>
            </a:xfrm>
            <a:custGeom>
              <a:avLst/>
              <a:gdLst/>
              <a:ahLst/>
              <a:cxnLst/>
              <a:rect l="l" t="t" r="r" b="b"/>
              <a:pathLst>
                <a:path w="1363121" h="204998">
                  <a:moveTo>
                    <a:pt x="29917" y="0"/>
                  </a:moveTo>
                  <a:lnTo>
                    <a:pt x="1333204" y="0"/>
                  </a:lnTo>
                  <a:cubicBezTo>
                    <a:pt x="1341138" y="0"/>
                    <a:pt x="1348748" y="3152"/>
                    <a:pt x="1354358" y="8762"/>
                  </a:cubicBezTo>
                  <a:cubicBezTo>
                    <a:pt x="1359969" y="14373"/>
                    <a:pt x="1363121" y="21983"/>
                    <a:pt x="1363121" y="29917"/>
                  </a:cubicBezTo>
                  <a:lnTo>
                    <a:pt x="1363121" y="175081"/>
                  </a:lnTo>
                  <a:cubicBezTo>
                    <a:pt x="1363121" y="191604"/>
                    <a:pt x="1349726" y="204998"/>
                    <a:pt x="1333204" y="204998"/>
                  </a:cubicBezTo>
                  <a:lnTo>
                    <a:pt x="29917" y="204998"/>
                  </a:lnTo>
                  <a:cubicBezTo>
                    <a:pt x="13394" y="204998"/>
                    <a:pt x="0" y="191604"/>
                    <a:pt x="0" y="175081"/>
                  </a:cubicBezTo>
                  <a:lnTo>
                    <a:pt x="0" y="29917"/>
                  </a:lnTo>
                  <a:cubicBezTo>
                    <a:pt x="0" y="13394"/>
                    <a:pt x="13394" y="0"/>
                    <a:pt x="299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23BB">
                    <a:alpha val="100000"/>
                  </a:srgbClr>
                </a:gs>
                <a:gs pos="100000">
                  <a:srgbClr val="4A1C8E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5" name="TextBox 115"/>
            <p:cNvSpPr txBox="1"/>
            <p:nvPr/>
          </p:nvSpPr>
          <p:spPr>
            <a:xfrm>
              <a:off x="0" y="-47625"/>
              <a:ext cx="1363121" cy="25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6" name="Freeform 116"/>
          <p:cNvSpPr/>
          <p:nvPr/>
        </p:nvSpPr>
        <p:spPr>
          <a:xfrm flipH="1">
            <a:off x="7277380" y="3309633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7" name="Freeform 117"/>
          <p:cNvSpPr/>
          <p:nvPr/>
        </p:nvSpPr>
        <p:spPr>
          <a:xfrm flipH="1">
            <a:off x="6231053" y="7049692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8" name="Freeform 118"/>
          <p:cNvSpPr/>
          <p:nvPr/>
        </p:nvSpPr>
        <p:spPr>
          <a:xfrm flipH="1">
            <a:off x="6700245" y="7049692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9" name="Freeform 119"/>
          <p:cNvSpPr/>
          <p:nvPr/>
        </p:nvSpPr>
        <p:spPr>
          <a:xfrm flipH="1">
            <a:off x="7167778" y="7043128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7" y="0"/>
                </a:moveTo>
                <a:lnTo>
                  <a:pt x="0" y="0"/>
                </a:lnTo>
                <a:lnTo>
                  <a:pt x="0" y="423376"/>
                </a:lnTo>
                <a:lnTo>
                  <a:pt x="381807" y="423376"/>
                </a:lnTo>
                <a:lnTo>
                  <a:pt x="3818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0" name="Freeform 120"/>
          <p:cNvSpPr/>
          <p:nvPr/>
        </p:nvSpPr>
        <p:spPr>
          <a:xfrm flipH="1">
            <a:off x="7636969" y="7043128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1" name="Freeform 121"/>
          <p:cNvSpPr/>
          <p:nvPr/>
        </p:nvSpPr>
        <p:spPr>
          <a:xfrm flipH="1">
            <a:off x="7032791" y="7952910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2" name="Freeform 122"/>
          <p:cNvSpPr/>
          <p:nvPr/>
        </p:nvSpPr>
        <p:spPr>
          <a:xfrm flipH="1">
            <a:off x="6790765" y="8972000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123"/>
          <p:cNvSpPr/>
          <p:nvPr/>
        </p:nvSpPr>
        <p:spPr>
          <a:xfrm flipH="1">
            <a:off x="7239248" y="8967677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5"/>
                </a:lnTo>
                <a:lnTo>
                  <a:pt x="381808" y="423375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3978772" y="4218736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5" name="Freeform 125"/>
          <p:cNvSpPr/>
          <p:nvPr/>
        </p:nvSpPr>
        <p:spPr>
          <a:xfrm>
            <a:off x="4967879" y="4218736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6" name="Freeform 126"/>
          <p:cNvSpPr/>
          <p:nvPr/>
        </p:nvSpPr>
        <p:spPr>
          <a:xfrm>
            <a:off x="5475327" y="4218736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7" name="Freeform 127"/>
          <p:cNvSpPr/>
          <p:nvPr/>
        </p:nvSpPr>
        <p:spPr>
          <a:xfrm>
            <a:off x="4479444" y="4218736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8" name="Freeform 128"/>
          <p:cNvSpPr/>
          <p:nvPr/>
        </p:nvSpPr>
        <p:spPr>
          <a:xfrm>
            <a:off x="4310859" y="7061583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4" y="0"/>
                </a:lnTo>
                <a:lnTo>
                  <a:pt x="437184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29" name="Picture 1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9733" y="5882056"/>
            <a:ext cx="2862490" cy="2136497"/>
          </a:xfrm>
          <a:prstGeom prst="rect">
            <a:avLst/>
          </a:prstGeom>
        </p:spPr>
      </p:pic>
      <p:sp>
        <p:nvSpPr>
          <p:cNvPr id="130" name="Freeform 130"/>
          <p:cNvSpPr/>
          <p:nvPr/>
        </p:nvSpPr>
        <p:spPr>
          <a:xfrm>
            <a:off x="4281588" y="6123857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4" y="0"/>
                </a:lnTo>
                <a:lnTo>
                  <a:pt x="437184" y="416419"/>
                </a:lnTo>
                <a:lnTo>
                  <a:pt x="0" y="41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1" name="Freeform 131"/>
          <p:cNvSpPr/>
          <p:nvPr/>
        </p:nvSpPr>
        <p:spPr>
          <a:xfrm>
            <a:off x="4815002" y="6123857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9"/>
                </a:lnTo>
                <a:lnTo>
                  <a:pt x="0" y="41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2" name="Freeform 132"/>
          <p:cNvSpPr/>
          <p:nvPr/>
        </p:nvSpPr>
        <p:spPr>
          <a:xfrm>
            <a:off x="5341564" y="6123857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9"/>
                </a:lnTo>
                <a:lnTo>
                  <a:pt x="0" y="41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3" name="Freeform 133"/>
          <p:cNvSpPr/>
          <p:nvPr/>
        </p:nvSpPr>
        <p:spPr>
          <a:xfrm flipH="1">
            <a:off x="6736719" y="6123857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4" name="Freeform 134"/>
          <p:cNvSpPr/>
          <p:nvPr/>
        </p:nvSpPr>
        <p:spPr>
          <a:xfrm flipH="1">
            <a:off x="7205911" y="6123857"/>
            <a:ext cx="381808" cy="423376"/>
          </a:xfrm>
          <a:custGeom>
            <a:avLst/>
            <a:gdLst/>
            <a:ahLst/>
            <a:cxnLst/>
            <a:rect l="l" t="t" r="r" b="b"/>
            <a:pathLst>
              <a:path w="381808" h="423376">
                <a:moveTo>
                  <a:pt x="381808" y="0"/>
                </a:moveTo>
                <a:lnTo>
                  <a:pt x="0" y="0"/>
                </a:lnTo>
                <a:lnTo>
                  <a:pt x="0" y="423376"/>
                </a:lnTo>
                <a:lnTo>
                  <a:pt x="381808" y="423376"/>
                </a:lnTo>
                <a:lnTo>
                  <a:pt x="3818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5" name="AutoShape 135"/>
          <p:cNvSpPr/>
          <p:nvPr/>
        </p:nvSpPr>
        <p:spPr>
          <a:xfrm flipV="1">
            <a:off x="11587332" y="6912808"/>
            <a:ext cx="662694" cy="278158"/>
          </a:xfrm>
          <a:prstGeom prst="line">
            <a:avLst/>
          </a:prstGeom>
          <a:ln w="38100" cap="flat">
            <a:solidFill>
              <a:srgbClr val="EDC90A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36" name="AutoShape 136"/>
          <p:cNvSpPr/>
          <p:nvPr/>
        </p:nvSpPr>
        <p:spPr>
          <a:xfrm flipV="1">
            <a:off x="12207791" y="6665525"/>
            <a:ext cx="689608" cy="265700"/>
          </a:xfrm>
          <a:prstGeom prst="line">
            <a:avLst/>
          </a:prstGeom>
          <a:ln w="38100" cap="flat">
            <a:solidFill>
              <a:srgbClr val="EDC90A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37" name="AutoShape 137"/>
          <p:cNvSpPr/>
          <p:nvPr/>
        </p:nvSpPr>
        <p:spPr>
          <a:xfrm flipV="1">
            <a:off x="12853750" y="6258506"/>
            <a:ext cx="725519" cy="419556"/>
          </a:xfrm>
          <a:prstGeom prst="line">
            <a:avLst/>
          </a:prstGeom>
          <a:ln w="38100" cap="flat">
            <a:solidFill>
              <a:srgbClr val="EDC90A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138" name="Picture 1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35642" y="6073562"/>
            <a:ext cx="2755891" cy="1939344"/>
          </a:xfrm>
          <a:prstGeom prst="rect">
            <a:avLst/>
          </a:prstGeom>
        </p:spPr>
      </p:pic>
      <p:sp>
        <p:nvSpPr>
          <p:cNvPr id="139" name="AutoShape 139"/>
          <p:cNvSpPr/>
          <p:nvPr/>
        </p:nvSpPr>
        <p:spPr>
          <a:xfrm flipV="1">
            <a:off x="15266680" y="6940598"/>
            <a:ext cx="687197" cy="152914"/>
          </a:xfrm>
          <a:prstGeom prst="line">
            <a:avLst/>
          </a:prstGeom>
          <a:ln w="38100" cap="flat">
            <a:solidFill>
              <a:srgbClr val="EDC90A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40" name="AutoShape 140"/>
          <p:cNvSpPr/>
          <p:nvPr/>
        </p:nvSpPr>
        <p:spPr>
          <a:xfrm flipV="1">
            <a:off x="15902551" y="6689985"/>
            <a:ext cx="636540" cy="291224"/>
          </a:xfrm>
          <a:prstGeom prst="line">
            <a:avLst/>
          </a:prstGeom>
          <a:ln w="38100" cap="flat">
            <a:solidFill>
              <a:srgbClr val="EDC90A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41" name="Group 141"/>
          <p:cNvGrpSpPr/>
          <p:nvPr/>
        </p:nvGrpSpPr>
        <p:grpSpPr>
          <a:xfrm>
            <a:off x="11023222" y="2235256"/>
            <a:ext cx="6624001" cy="808291"/>
            <a:chOff x="0" y="0"/>
            <a:chExt cx="1744593" cy="230665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744593" cy="230665"/>
            </a:xfrm>
            <a:custGeom>
              <a:avLst/>
              <a:gdLst/>
              <a:ahLst/>
              <a:cxnLst/>
              <a:rect l="l" t="t" r="r" b="b"/>
              <a:pathLst>
                <a:path w="1744593" h="230665">
                  <a:moveTo>
                    <a:pt x="23375" y="0"/>
                  </a:moveTo>
                  <a:lnTo>
                    <a:pt x="1721217" y="0"/>
                  </a:lnTo>
                  <a:cubicBezTo>
                    <a:pt x="1727417" y="0"/>
                    <a:pt x="1733363" y="2463"/>
                    <a:pt x="1737746" y="6846"/>
                  </a:cubicBezTo>
                  <a:cubicBezTo>
                    <a:pt x="1742130" y="11230"/>
                    <a:pt x="1744593" y="17176"/>
                    <a:pt x="1744593" y="23375"/>
                  </a:cubicBezTo>
                  <a:lnTo>
                    <a:pt x="1744593" y="207289"/>
                  </a:lnTo>
                  <a:cubicBezTo>
                    <a:pt x="1744593" y="220199"/>
                    <a:pt x="1734127" y="230665"/>
                    <a:pt x="1721217" y="230665"/>
                  </a:cubicBezTo>
                  <a:lnTo>
                    <a:pt x="23375" y="230665"/>
                  </a:lnTo>
                  <a:cubicBezTo>
                    <a:pt x="10466" y="230665"/>
                    <a:pt x="0" y="220199"/>
                    <a:pt x="0" y="207289"/>
                  </a:cubicBezTo>
                  <a:lnTo>
                    <a:pt x="0" y="23375"/>
                  </a:lnTo>
                  <a:cubicBezTo>
                    <a:pt x="0" y="10466"/>
                    <a:pt x="10466" y="0"/>
                    <a:pt x="23375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47625"/>
              <a:ext cx="1744593" cy="278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4" name="AutoShape 144"/>
          <p:cNvSpPr/>
          <p:nvPr/>
        </p:nvSpPr>
        <p:spPr>
          <a:xfrm flipV="1">
            <a:off x="16452766" y="6337472"/>
            <a:ext cx="716304" cy="394858"/>
          </a:xfrm>
          <a:prstGeom prst="line">
            <a:avLst/>
          </a:prstGeom>
          <a:ln w="38100" cap="flat">
            <a:solidFill>
              <a:srgbClr val="EDC90A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45" name="AutoShape 145"/>
          <p:cNvSpPr/>
          <p:nvPr/>
        </p:nvSpPr>
        <p:spPr>
          <a:xfrm>
            <a:off x="13536000" y="4914060"/>
            <a:ext cx="1782332" cy="5087"/>
          </a:xfrm>
          <a:prstGeom prst="line">
            <a:avLst/>
          </a:prstGeom>
          <a:ln w="38100" cap="flat">
            <a:solidFill>
              <a:srgbClr val="5D2C83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146" name="Group 146"/>
          <p:cNvGrpSpPr/>
          <p:nvPr/>
        </p:nvGrpSpPr>
        <p:grpSpPr>
          <a:xfrm>
            <a:off x="11915533" y="3495178"/>
            <a:ext cx="1820040" cy="333532"/>
            <a:chOff x="0" y="0"/>
            <a:chExt cx="479352" cy="87844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479352" cy="87844"/>
            </a:xfrm>
            <a:custGeom>
              <a:avLst/>
              <a:gdLst/>
              <a:ahLst/>
              <a:cxnLst/>
              <a:rect l="l" t="t" r="r" b="b"/>
              <a:pathLst>
                <a:path w="479352" h="87844">
                  <a:moveTo>
                    <a:pt x="43922" y="0"/>
                  </a:moveTo>
                  <a:lnTo>
                    <a:pt x="435430" y="0"/>
                  </a:lnTo>
                  <a:cubicBezTo>
                    <a:pt x="447079" y="0"/>
                    <a:pt x="458251" y="4627"/>
                    <a:pt x="466488" y="12864"/>
                  </a:cubicBezTo>
                  <a:cubicBezTo>
                    <a:pt x="474725" y="21101"/>
                    <a:pt x="479352" y="32273"/>
                    <a:pt x="479352" y="43922"/>
                  </a:cubicBezTo>
                  <a:lnTo>
                    <a:pt x="479352" y="43922"/>
                  </a:lnTo>
                  <a:cubicBezTo>
                    <a:pt x="479352" y="68179"/>
                    <a:pt x="459687" y="87844"/>
                    <a:pt x="435430" y="87844"/>
                  </a:cubicBezTo>
                  <a:lnTo>
                    <a:pt x="43922" y="87844"/>
                  </a:lnTo>
                  <a:cubicBezTo>
                    <a:pt x="32273" y="87844"/>
                    <a:pt x="21101" y="83216"/>
                    <a:pt x="12864" y="74979"/>
                  </a:cubicBezTo>
                  <a:cubicBezTo>
                    <a:pt x="4627" y="66742"/>
                    <a:pt x="0" y="55571"/>
                    <a:pt x="0" y="43922"/>
                  </a:cubicBezTo>
                  <a:lnTo>
                    <a:pt x="0" y="43922"/>
                  </a:lnTo>
                  <a:cubicBezTo>
                    <a:pt x="0" y="32273"/>
                    <a:pt x="4627" y="21101"/>
                    <a:pt x="12864" y="12864"/>
                  </a:cubicBezTo>
                  <a:cubicBezTo>
                    <a:pt x="21101" y="4627"/>
                    <a:pt x="32273" y="0"/>
                    <a:pt x="43922" y="0"/>
                  </a:cubicBezTo>
                  <a:close/>
                </a:path>
              </a:pathLst>
            </a:custGeom>
            <a:solidFill>
              <a:srgbClr val="FFC500"/>
            </a:solidFill>
            <a:ln cap="sq">
              <a:noFill/>
              <a:prstDash val="solid"/>
              <a:miter/>
            </a:ln>
          </p:spPr>
        </p:sp>
        <p:sp>
          <p:nvSpPr>
            <p:cNvPr id="148" name="TextBox 148"/>
            <p:cNvSpPr txBox="1"/>
            <p:nvPr/>
          </p:nvSpPr>
          <p:spPr>
            <a:xfrm>
              <a:off x="0" y="-47625"/>
              <a:ext cx="479352" cy="135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9" name="Group 149"/>
          <p:cNvGrpSpPr/>
          <p:nvPr/>
        </p:nvGrpSpPr>
        <p:grpSpPr>
          <a:xfrm>
            <a:off x="12178064" y="4097419"/>
            <a:ext cx="1292962" cy="328423"/>
            <a:chOff x="0" y="0"/>
            <a:chExt cx="340533" cy="86498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340533" cy="86498"/>
            </a:xfrm>
            <a:custGeom>
              <a:avLst/>
              <a:gdLst/>
              <a:ahLst/>
              <a:cxnLst/>
              <a:rect l="l" t="t" r="r" b="b"/>
              <a:pathLst>
                <a:path w="340533" h="86498">
                  <a:moveTo>
                    <a:pt x="43249" y="0"/>
                  </a:moveTo>
                  <a:lnTo>
                    <a:pt x="297284" y="0"/>
                  </a:lnTo>
                  <a:cubicBezTo>
                    <a:pt x="308754" y="0"/>
                    <a:pt x="319755" y="4557"/>
                    <a:pt x="327866" y="12667"/>
                  </a:cubicBezTo>
                  <a:cubicBezTo>
                    <a:pt x="335977" y="20778"/>
                    <a:pt x="340533" y="31779"/>
                    <a:pt x="340533" y="43249"/>
                  </a:cubicBezTo>
                  <a:lnTo>
                    <a:pt x="340533" y="43249"/>
                  </a:lnTo>
                  <a:cubicBezTo>
                    <a:pt x="340533" y="54719"/>
                    <a:pt x="335977" y="65720"/>
                    <a:pt x="327866" y="73831"/>
                  </a:cubicBezTo>
                  <a:cubicBezTo>
                    <a:pt x="319755" y="81942"/>
                    <a:pt x="308754" y="86498"/>
                    <a:pt x="297284" y="86498"/>
                  </a:cubicBezTo>
                  <a:lnTo>
                    <a:pt x="43249" y="86498"/>
                  </a:lnTo>
                  <a:cubicBezTo>
                    <a:pt x="31779" y="86498"/>
                    <a:pt x="20778" y="81942"/>
                    <a:pt x="12667" y="73831"/>
                  </a:cubicBezTo>
                  <a:cubicBezTo>
                    <a:pt x="4557" y="65720"/>
                    <a:pt x="0" y="54719"/>
                    <a:pt x="0" y="43249"/>
                  </a:cubicBezTo>
                  <a:lnTo>
                    <a:pt x="0" y="43249"/>
                  </a:lnTo>
                  <a:cubicBezTo>
                    <a:pt x="0" y="31779"/>
                    <a:pt x="4557" y="20778"/>
                    <a:pt x="12667" y="12667"/>
                  </a:cubicBezTo>
                  <a:cubicBezTo>
                    <a:pt x="20778" y="4557"/>
                    <a:pt x="31779" y="0"/>
                    <a:pt x="43249" y="0"/>
                  </a:cubicBezTo>
                  <a:close/>
                </a:path>
              </a:pathLst>
            </a:custGeom>
            <a:solidFill>
              <a:srgbClr val="FFC500"/>
            </a:solidFill>
            <a:ln cap="sq">
              <a:noFill/>
              <a:prstDash val="solid"/>
              <a:miter/>
            </a:ln>
          </p:spPr>
        </p:sp>
        <p:sp>
          <p:nvSpPr>
            <p:cNvPr id="151" name="TextBox 151"/>
            <p:cNvSpPr txBox="1"/>
            <p:nvPr/>
          </p:nvSpPr>
          <p:spPr>
            <a:xfrm>
              <a:off x="0" y="-47625"/>
              <a:ext cx="340533" cy="13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2" name="TextBox 152"/>
          <p:cNvSpPr txBox="1"/>
          <p:nvPr/>
        </p:nvSpPr>
        <p:spPr>
          <a:xfrm>
            <a:off x="11378952" y="4527345"/>
            <a:ext cx="2965796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rial Bold"/>
              </a:rPr>
              <a:t> Estimating 12.5% Market Share</a:t>
            </a:r>
          </a:p>
        </p:txBody>
      </p:sp>
      <p:grpSp>
        <p:nvGrpSpPr>
          <p:cNvPr id="153" name="Group 153"/>
          <p:cNvGrpSpPr/>
          <p:nvPr/>
        </p:nvGrpSpPr>
        <p:grpSpPr>
          <a:xfrm>
            <a:off x="15148302" y="3511223"/>
            <a:ext cx="1810425" cy="327012"/>
            <a:chOff x="0" y="0"/>
            <a:chExt cx="476820" cy="86127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476820" cy="86127"/>
            </a:xfrm>
            <a:custGeom>
              <a:avLst/>
              <a:gdLst/>
              <a:ahLst/>
              <a:cxnLst/>
              <a:rect l="l" t="t" r="r" b="b"/>
              <a:pathLst>
                <a:path w="476820" h="86127">
                  <a:moveTo>
                    <a:pt x="43063" y="0"/>
                  </a:moveTo>
                  <a:lnTo>
                    <a:pt x="433757" y="0"/>
                  </a:lnTo>
                  <a:cubicBezTo>
                    <a:pt x="457540" y="0"/>
                    <a:pt x="476820" y="19280"/>
                    <a:pt x="476820" y="43063"/>
                  </a:cubicBezTo>
                  <a:lnTo>
                    <a:pt x="476820" y="43063"/>
                  </a:lnTo>
                  <a:cubicBezTo>
                    <a:pt x="476820" y="54484"/>
                    <a:pt x="472283" y="65438"/>
                    <a:pt x="464207" y="73514"/>
                  </a:cubicBezTo>
                  <a:cubicBezTo>
                    <a:pt x="456131" y="81590"/>
                    <a:pt x="445178" y="86127"/>
                    <a:pt x="433757" y="86127"/>
                  </a:cubicBezTo>
                  <a:lnTo>
                    <a:pt x="43063" y="86127"/>
                  </a:lnTo>
                  <a:cubicBezTo>
                    <a:pt x="31642" y="86127"/>
                    <a:pt x="20689" y="81590"/>
                    <a:pt x="12613" y="73514"/>
                  </a:cubicBezTo>
                  <a:cubicBezTo>
                    <a:pt x="4537" y="65438"/>
                    <a:pt x="0" y="54484"/>
                    <a:pt x="0" y="43063"/>
                  </a:cubicBezTo>
                  <a:lnTo>
                    <a:pt x="0" y="43063"/>
                  </a:lnTo>
                  <a:cubicBezTo>
                    <a:pt x="0" y="31642"/>
                    <a:pt x="4537" y="20689"/>
                    <a:pt x="12613" y="12613"/>
                  </a:cubicBezTo>
                  <a:cubicBezTo>
                    <a:pt x="20689" y="4537"/>
                    <a:pt x="31642" y="0"/>
                    <a:pt x="43063" y="0"/>
                  </a:cubicBezTo>
                  <a:close/>
                </a:path>
              </a:pathLst>
            </a:custGeom>
            <a:solidFill>
              <a:srgbClr val="662D91"/>
            </a:solidFill>
            <a:ln cap="sq">
              <a:noFill/>
              <a:prstDash val="solid"/>
              <a:miter/>
            </a:ln>
          </p:spPr>
        </p:sp>
        <p:sp>
          <p:nvSpPr>
            <p:cNvPr id="155" name="TextBox 155"/>
            <p:cNvSpPr txBox="1"/>
            <p:nvPr/>
          </p:nvSpPr>
          <p:spPr>
            <a:xfrm>
              <a:off x="0" y="-9525"/>
              <a:ext cx="476820" cy="95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6" name="TextBox 156"/>
          <p:cNvSpPr txBox="1"/>
          <p:nvPr/>
        </p:nvSpPr>
        <p:spPr>
          <a:xfrm>
            <a:off x="14860182" y="3895385"/>
            <a:ext cx="2571933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0"/>
              </a:lnSpc>
              <a:spcBef>
                <a:spcPct val="0"/>
              </a:spcBef>
            </a:pP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70% accounts for Chocolate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14959203" y="4551393"/>
            <a:ext cx="3211225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0"/>
              </a:lnSpc>
              <a:spcBef>
                <a:spcPct val="0"/>
              </a:spcBef>
            </a:pP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 Estimating 3% is Bournville</a:t>
            </a:r>
          </a:p>
        </p:txBody>
      </p:sp>
      <p:grpSp>
        <p:nvGrpSpPr>
          <p:cNvPr id="158" name="Group 158"/>
          <p:cNvGrpSpPr/>
          <p:nvPr/>
        </p:nvGrpSpPr>
        <p:grpSpPr>
          <a:xfrm>
            <a:off x="15419982" y="4105775"/>
            <a:ext cx="1232346" cy="321170"/>
            <a:chOff x="0" y="0"/>
            <a:chExt cx="324568" cy="84588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324568" cy="84588"/>
            </a:xfrm>
            <a:custGeom>
              <a:avLst/>
              <a:gdLst/>
              <a:ahLst/>
              <a:cxnLst/>
              <a:rect l="l" t="t" r="r" b="b"/>
              <a:pathLst>
                <a:path w="324568" h="84588">
                  <a:moveTo>
                    <a:pt x="42294" y="0"/>
                  </a:moveTo>
                  <a:lnTo>
                    <a:pt x="282275" y="0"/>
                  </a:lnTo>
                  <a:cubicBezTo>
                    <a:pt x="293492" y="0"/>
                    <a:pt x="304249" y="4456"/>
                    <a:pt x="312181" y="12388"/>
                  </a:cubicBezTo>
                  <a:cubicBezTo>
                    <a:pt x="320113" y="20319"/>
                    <a:pt x="324568" y="31077"/>
                    <a:pt x="324568" y="42294"/>
                  </a:cubicBezTo>
                  <a:lnTo>
                    <a:pt x="324568" y="42294"/>
                  </a:lnTo>
                  <a:cubicBezTo>
                    <a:pt x="324568" y="53511"/>
                    <a:pt x="320113" y="64269"/>
                    <a:pt x="312181" y="72200"/>
                  </a:cubicBezTo>
                  <a:cubicBezTo>
                    <a:pt x="304249" y="80132"/>
                    <a:pt x="293492" y="84588"/>
                    <a:pt x="282275" y="84588"/>
                  </a:cubicBezTo>
                  <a:lnTo>
                    <a:pt x="42294" y="84588"/>
                  </a:lnTo>
                  <a:cubicBezTo>
                    <a:pt x="31077" y="84588"/>
                    <a:pt x="20319" y="80132"/>
                    <a:pt x="12388" y="72200"/>
                  </a:cubicBezTo>
                  <a:cubicBezTo>
                    <a:pt x="4456" y="64269"/>
                    <a:pt x="0" y="53511"/>
                    <a:pt x="0" y="42294"/>
                  </a:cubicBezTo>
                  <a:lnTo>
                    <a:pt x="0" y="42294"/>
                  </a:lnTo>
                  <a:cubicBezTo>
                    <a:pt x="0" y="31077"/>
                    <a:pt x="4456" y="20319"/>
                    <a:pt x="12388" y="12388"/>
                  </a:cubicBezTo>
                  <a:cubicBezTo>
                    <a:pt x="20319" y="4456"/>
                    <a:pt x="31077" y="0"/>
                    <a:pt x="42294" y="0"/>
                  </a:cubicBezTo>
                  <a:close/>
                </a:path>
              </a:pathLst>
            </a:custGeom>
            <a:solidFill>
              <a:srgbClr val="662D91"/>
            </a:solidFill>
            <a:ln cap="sq">
              <a:noFill/>
              <a:prstDash val="solid"/>
              <a:miter/>
            </a:ln>
          </p:spPr>
        </p:sp>
        <p:sp>
          <p:nvSpPr>
            <p:cNvPr id="160" name="TextBox 160"/>
            <p:cNvSpPr txBox="1"/>
            <p:nvPr/>
          </p:nvSpPr>
          <p:spPr>
            <a:xfrm>
              <a:off x="0" y="-9525"/>
              <a:ext cx="324568" cy="94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1" name="AutoShape 161"/>
          <p:cNvSpPr/>
          <p:nvPr/>
        </p:nvSpPr>
        <p:spPr>
          <a:xfrm flipH="1">
            <a:off x="14493901" y="4899547"/>
            <a:ext cx="0" cy="303428"/>
          </a:xfrm>
          <a:prstGeom prst="line">
            <a:avLst/>
          </a:prstGeom>
          <a:ln w="38100" cap="flat">
            <a:solidFill>
              <a:srgbClr val="5D2C83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2" name="Group 162"/>
          <p:cNvGrpSpPr/>
          <p:nvPr/>
        </p:nvGrpSpPr>
        <p:grpSpPr>
          <a:xfrm>
            <a:off x="13975059" y="5422050"/>
            <a:ext cx="1039932" cy="391830"/>
            <a:chOff x="0" y="0"/>
            <a:chExt cx="273891" cy="103198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273891" cy="103198"/>
            </a:xfrm>
            <a:custGeom>
              <a:avLst/>
              <a:gdLst/>
              <a:ahLst/>
              <a:cxnLst/>
              <a:rect l="l" t="t" r="r" b="b"/>
              <a:pathLst>
                <a:path w="273891" h="103198">
                  <a:moveTo>
                    <a:pt x="51599" y="0"/>
                  </a:moveTo>
                  <a:lnTo>
                    <a:pt x="222292" y="0"/>
                  </a:lnTo>
                  <a:cubicBezTo>
                    <a:pt x="250790" y="0"/>
                    <a:pt x="273891" y="23102"/>
                    <a:pt x="273891" y="51599"/>
                  </a:cubicBezTo>
                  <a:lnTo>
                    <a:pt x="273891" y="51599"/>
                  </a:lnTo>
                  <a:cubicBezTo>
                    <a:pt x="273891" y="65284"/>
                    <a:pt x="268455" y="78408"/>
                    <a:pt x="258778" y="88085"/>
                  </a:cubicBezTo>
                  <a:cubicBezTo>
                    <a:pt x="249102" y="97762"/>
                    <a:pt x="235977" y="103198"/>
                    <a:pt x="222292" y="103198"/>
                  </a:cubicBezTo>
                  <a:lnTo>
                    <a:pt x="51599" y="103198"/>
                  </a:lnTo>
                  <a:cubicBezTo>
                    <a:pt x="37914" y="103198"/>
                    <a:pt x="24790" y="97762"/>
                    <a:pt x="15113" y="88085"/>
                  </a:cubicBezTo>
                  <a:cubicBezTo>
                    <a:pt x="5436" y="78408"/>
                    <a:pt x="0" y="65284"/>
                    <a:pt x="0" y="51599"/>
                  </a:cubicBezTo>
                  <a:lnTo>
                    <a:pt x="0" y="51599"/>
                  </a:lnTo>
                  <a:cubicBezTo>
                    <a:pt x="0" y="37914"/>
                    <a:pt x="5436" y="24790"/>
                    <a:pt x="15113" y="15113"/>
                  </a:cubicBezTo>
                  <a:cubicBezTo>
                    <a:pt x="24790" y="5436"/>
                    <a:pt x="37914" y="0"/>
                    <a:pt x="51599" y="0"/>
                  </a:cubicBezTo>
                  <a:close/>
                </a:path>
              </a:pathLst>
            </a:custGeom>
            <a:solidFill>
              <a:srgbClr val="662D91"/>
            </a:solidFill>
            <a:ln cap="sq">
              <a:noFill/>
              <a:prstDash val="solid"/>
              <a:miter/>
            </a:ln>
          </p:spPr>
        </p:sp>
        <p:sp>
          <p:nvSpPr>
            <p:cNvPr id="164" name="TextBox 164"/>
            <p:cNvSpPr txBox="1"/>
            <p:nvPr/>
          </p:nvSpPr>
          <p:spPr>
            <a:xfrm>
              <a:off x="0" y="-9525"/>
              <a:ext cx="273891" cy="112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5" name="TextBox 165"/>
          <p:cNvSpPr txBox="1"/>
          <p:nvPr/>
        </p:nvSpPr>
        <p:spPr>
          <a:xfrm>
            <a:off x="11081022" y="5870806"/>
            <a:ext cx="3440571" cy="27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1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Arial Bold"/>
              </a:rPr>
              <a:t>Plan A : Stress Hai Share Kar</a:t>
            </a:r>
          </a:p>
        </p:txBody>
      </p:sp>
      <p:sp>
        <p:nvSpPr>
          <p:cNvPr id="166" name="TextBox 166"/>
          <p:cNvSpPr txBox="1"/>
          <p:nvPr/>
        </p:nvSpPr>
        <p:spPr>
          <a:xfrm rot="-5400000">
            <a:off x="16243423" y="7231264"/>
            <a:ext cx="827894" cy="30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Arial"/>
              </a:rPr>
              <a:t>325 Cr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15353347" y="6710439"/>
            <a:ext cx="453039" cy="23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Arial Bold"/>
              </a:rPr>
              <a:t>16%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9400209" y="236074"/>
            <a:ext cx="6911082" cy="901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Financial Journey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5571709" y="198427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6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9048753" y="225989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7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1269942" y="2543196"/>
            <a:ext cx="2129771" cy="36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8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 Bold"/>
              </a:rPr>
              <a:t>Campaign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4192884" y="2527648"/>
            <a:ext cx="1322464" cy="36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8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 Bold"/>
              </a:rPr>
              <a:t>Impact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6384273" y="2554176"/>
            <a:ext cx="1322464" cy="36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8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 Bold"/>
              </a:rPr>
              <a:t>Effort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8310635" y="2402728"/>
            <a:ext cx="1322464" cy="36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8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 Bold"/>
              </a:rPr>
              <a:t>Cost 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8310635" y="2787419"/>
            <a:ext cx="1322464" cy="2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2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Arial Bold"/>
              </a:rPr>
              <a:t>( INR  Cr )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885607" y="4092474"/>
            <a:ext cx="2827734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"/>
              </a:rPr>
              <a:t>TV Ads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8475036" y="4256836"/>
            <a:ext cx="1168690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"/>
              </a:rPr>
              <a:t>33.7 Cr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873849" y="3174367"/>
            <a:ext cx="2665263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 Digital Ads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8519136" y="3359565"/>
            <a:ext cx="1080492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"/>
              </a:rPr>
              <a:t>31.4 Cr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931680" y="6852033"/>
            <a:ext cx="2827734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"/>
              </a:rPr>
              <a:t>Partnership Budget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965151" y="5004530"/>
            <a:ext cx="2827734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"/>
              </a:rPr>
              <a:t> Billboards &amp; Print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745246" y="7752885"/>
            <a:ext cx="3680857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"/>
              </a:rPr>
              <a:t>Event Sponsorship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1034290" y="8703975"/>
            <a:ext cx="2827734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"/>
              </a:rPr>
              <a:t>Trade Promotions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8524032" y="5203094"/>
            <a:ext cx="1080492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"/>
              </a:rPr>
              <a:t>7.2 Cr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8536812" y="7071108"/>
            <a:ext cx="1080492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"/>
              </a:rPr>
              <a:t>10 Cr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8519136" y="7937121"/>
            <a:ext cx="108049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"/>
              </a:rPr>
              <a:t>10 Cr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8519136" y="8948627"/>
            <a:ext cx="1080492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"/>
              </a:rPr>
              <a:t>4 Cr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2622872" y="1342660"/>
            <a:ext cx="5554413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u="none" strike="noStrike" dirty="0">
                <a:solidFill>
                  <a:srgbClr val="FFFFFF"/>
                </a:solidFill>
                <a:latin typeface="Arial"/>
              </a:rPr>
              <a:t>Cost - Impact - Effort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12098615" y="1363257"/>
            <a:ext cx="4738480" cy="8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0"/>
              </a:lnSpc>
              <a:spcBef>
                <a:spcPct val="0"/>
              </a:spcBef>
            </a:pPr>
            <a:r>
              <a:rPr lang="en-US" sz="4271" dirty="0">
                <a:solidFill>
                  <a:srgbClr val="FFFFFF"/>
                </a:solidFill>
                <a:latin typeface="Arial"/>
              </a:rPr>
              <a:t>Revenue Analysis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739040" y="7232901"/>
            <a:ext cx="3279958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599" dirty="0">
                <a:solidFill>
                  <a:srgbClr val="000000"/>
                </a:solidFill>
                <a:latin typeface="Arial"/>
              </a:rPr>
              <a:t>Budget allocated for over the table deals with potential partners (QSR)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819549" y="3534824"/>
            <a:ext cx="285865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599" dirty="0">
                <a:solidFill>
                  <a:srgbClr val="000000"/>
                </a:solidFill>
                <a:latin typeface="Arial"/>
              </a:rPr>
              <a:t>15 Sec Ad 200 Cr Views on OTT across 3 years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785667" y="4441292"/>
            <a:ext cx="303010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599" dirty="0">
                <a:solidFill>
                  <a:srgbClr val="000000"/>
                </a:solidFill>
                <a:latin typeface="Arial"/>
              </a:rPr>
              <a:t>25 Sec Ad 5 Channels 12 months across 3 years 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11181885" y="7772829"/>
            <a:ext cx="73364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Current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11962880" y="7783564"/>
            <a:ext cx="609972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Year 1</a:t>
            </a:r>
          </a:p>
        </p:txBody>
      </p:sp>
      <p:sp>
        <p:nvSpPr>
          <p:cNvPr id="195" name="TextBox 195"/>
          <p:cNvSpPr txBox="1"/>
          <p:nvPr/>
        </p:nvSpPr>
        <p:spPr>
          <a:xfrm>
            <a:off x="13230960" y="7783564"/>
            <a:ext cx="609972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Year 3</a:t>
            </a:r>
          </a:p>
        </p:txBody>
      </p:sp>
      <p:sp>
        <p:nvSpPr>
          <p:cNvPr id="196" name="TextBox 196"/>
          <p:cNvSpPr txBox="1"/>
          <p:nvPr/>
        </p:nvSpPr>
        <p:spPr>
          <a:xfrm>
            <a:off x="12572852" y="7783564"/>
            <a:ext cx="609972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Year 2</a:t>
            </a:r>
          </a:p>
        </p:txBody>
      </p:sp>
      <p:sp>
        <p:nvSpPr>
          <p:cNvPr id="197" name="TextBox 197"/>
          <p:cNvSpPr txBox="1"/>
          <p:nvPr/>
        </p:nvSpPr>
        <p:spPr>
          <a:xfrm>
            <a:off x="1007834" y="5404448"/>
            <a:ext cx="2742368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599">
                <a:solidFill>
                  <a:srgbClr val="000000"/>
                </a:solidFill>
                <a:latin typeface="Arial"/>
              </a:rPr>
              <a:t>500 Locations for 6 months across 3 years</a:t>
            </a:r>
          </a:p>
        </p:txBody>
      </p:sp>
      <p:sp>
        <p:nvSpPr>
          <p:cNvPr id="198" name="TextBox 198"/>
          <p:cNvSpPr txBox="1"/>
          <p:nvPr/>
        </p:nvSpPr>
        <p:spPr>
          <a:xfrm>
            <a:off x="895430" y="5900349"/>
            <a:ext cx="3272619" cy="3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Arial"/>
              </a:rPr>
              <a:t>Social Media Campaign</a:t>
            </a:r>
          </a:p>
        </p:txBody>
      </p:sp>
      <p:sp>
        <p:nvSpPr>
          <p:cNvPr id="199" name="TextBox 199"/>
          <p:cNvSpPr txBox="1"/>
          <p:nvPr/>
        </p:nvSpPr>
        <p:spPr>
          <a:xfrm>
            <a:off x="8570283" y="6139490"/>
            <a:ext cx="1080492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Arial"/>
              </a:rPr>
              <a:t>3.5 Cr</a:t>
            </a:r>
          </a:p>
        </p:txBody>
      </p:sp>
      <p:sp>
        <p:nvSpPr>
          <p:cNvPr id="200" name="TextBox 200"/>
          <p:cNvSpPr txBox="1"/>
          <p:nvPr/>
        </p:nvSpPr>
        <p:spPr>
          <a:xfrm>
            <a:off x="745246" y="6285842"/>
            <a:ext cx="3251623" cy="45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599">
                <a:solidFill>
                  <a:srgbClr val="000000"/>
                </a:solidFill>
                <a:latin typeface="Arial"/>
              </a:rPr>
              <a:t>Social Media Ad post 50Cr views &amp; 50+ Influencers across 3 years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652561" y="9129686"/>
            <a:ext cx="361412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67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Arial"/>
              </a:rPr>
              <a:t>General Trade – 1.5 Cr, Modern Trade – 0.5 Cr, E-com – 0.5 Cr, BTL – 1.5 Cr </a:t>
            </a:r>
            <a:endParaRPr lang="en-US" sz="1599" u="none" strike="noStrik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202"/>
          <p:cNvSpPr txBox="1"/>
          <p:nvPr/>
        </p:nvSpPr>
        <p:spPr>
          <a:xfrm>
            <a:off x="644579" y="8135897"/>
            <a:ext cx="370008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679"/>
              </a:lnSpc>
              <a:spcBef>
                <a:spcPct val="0"/>
              </a:spcBef>
            </a:pP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Sponsor events /wellness programs to       integrate </a:t>
            </a:r>
            <a:r>
              <a:rPr lang="en-US" sz="1599" u="none" strike="noStrike" dirty="0" err="1">
                <a:solidFill>
                  <a:srgbClr val="000000"/>
                </a:solidFill>
                <a:latin typeface="Arial"/>
              </a:rPr>
              <a:t>Bournville</a:t>
            </a: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 into discussions</a:t>
            </a:r>
          </a:p>
        </p:txBody>
      </p:sp>
      <p:sp>
        <p:nvSpPr>
          <p:cNvPr id="203" name="TextBox 203"/>
          <p:cNvSpPr txBox="1"/>
          <p:nvPr/>
        </p:nvSpPr>
        <p:spPr>
          <a:xfrm>
            <a:off x="14775757" y="5888223"/>
            <a:ext cx="268037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31"/>
              </a:lnSpc>
              <a:spcBef>
                <a:spcPct val="0"/>
              </a:spcBef>
            </a:pPr>
            <a:r>
              <a:rPr lang="en-US" sz="1795" dirty="0">
                <a:solidFill>
                  <a:srgbClr val="000000"/>
                </a:solidFill>
                <a:latin typeface="Arial Bold"/>
              </a:rPr>
              <a:t>Plan B : Self Indulgence</a:t>
            </a:r>
          </a:p>
        </p:txBody>
      </p:sp>
      <p:sp>
        <p:nvSpPr>
          <p:cNvPr id="204" name="TextBox 204"/>
          <p:cNvSpPr txBox="1"/>
          <p:nvPr/>
        </p:nvSpPr>
        <p:spPr>
          <a:xfrm>
            <a:off x="14860182" y="7773724"/>
            <a:ext cx="73364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Current</a:t>
            </a:r>
          </a:p>
        </p:txBody>
      </p:sp>
      <p:sp>
        <p:nvSpPr>
          <p:cNvPr id="205" name="TextBox 205"/>
          <p:cNvSpPr txBox="1"/>
          <p:nvPr/>
        </p:nvSpPr>
        <p:spPr>
          <a:xfrm>
            <a:off x="15604962" y="7784621"/>
            <a:ext cx="609972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Year 1</a:t>
            </a:r>
          </a:p>
        </p:txBody>
      </p:sp>
      <p:sp>
        <p:nvSpPr>
          <p:cNvPr id="206" name="TextBox 206"/>
          <p:cNvSpPr txBox="1"/>
          <p:nvPr/>
        </p:nvSpPr>
        <p:spPr>
          <a:xfrm>
            <a:off x="16916708" y="7783564"/>
            <a:ext cx="609972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Year 3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16214934" y="7783564"/>
            <a:ext cx="609972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Arial Bold"/>
              </a:rPr>
              <a:t>Year 2</a:t>
            </a:r>
          </a:p>
        </p:txBody>
      </p:sp>
      <p:sp>
        <p:nvSpPr>
          <p:cNvPr id="208" name="TextBox 208"/>
          <p:cNvSpPr txBox="1"/>
          <p:nvPr/>
        </p:nvSpPr>
        <p:spPr>
          <a:xfrm rot="-5400000">
            <a:off x="16809385" y="7231264"/>
            <a:ext cx="827894" cy="30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Arial"/>
              </a:rPr>
              <a:t>403 Cr</a:t>
            </a:r>
          </a:p>
        </p:txBody>
      </p:sp>
      <p:sp>
        <p:nvSpPr>
          <p:cNvPr id="209" name="TextBox 209"/>
          <p:cNvSpPr txBox="1"/>
          <p:nvPr/>
        </p:nvSpPr>
        <p:spPr>
          <a:xfrm rot="-5400000">
            <a:off x="12599307" y="7254380"/>
            <a:ext cx="827894" cy="30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Arial"/>
              </a:rPr>
              <a:t>369 Cr</a:t>
            </a:r>
          </a:p>
        </p:txBody>
      </p:sp>
      <p:sp>
        <p:nvSpPr>
          <p:cNvPr id="210" name="TextBox 210"/>
          <p:cNvSpPr txBox="1"/>
          <p:nvPr/>
        </p:nvSpPr>
        <p:spPr>
          <a:xfrm rot="-5400000">
            <a:off x="13197402" y="7231264"/>
            <a:ext cx="827894" cy="30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Arial"/>
              </a:rPr>
              <a:t>458 Cr</a:t>
            </a:r>
          </a:p>
        </p:txBody>
      </p:sp>
      <p:sp>
        <p:nvSpPr>
          <p:cNvPr id="211" name="TextBox 211"/>
          <p:cNvSpPr txBox="1"/>
          <p:nvPr/>
        </p:nvSpPr>
        <p:spPr>
          <a:xfrm>
            <a:off x="11658813" y="8205806"/>
            <a:ext cx="2019974" cy="50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1"/>
              </a:lnSpc>
              <a:spcBef>
                <a:spcPct val="0"/>
              </a:spcBef>
            </a:pPr>
            <a:r>
              <a:rPr lang="en-US" sz="1795">
                <a:solidFill>
                  <a:srgbClr val="000000"/>
                </a:solidFill>
                <a:latin typeface="Arial Bold"/>
              </a:rPr>
              <a:t>First three years revenue: 1125 Cr</a:t>
            </a:r>
          </a:p>
        </p:txBody>
      </p:sp>
      <p:sp>
        <p:nvSpPr>
          <p:cNvPr id="212" name="TextBox 212"/>
          <p:cNvSpPr txBox="1"/>
          <p:nvPr/>
        </p:nvSpPr>
        <p:spPr>
          <a:xfrm>
            <a:off x="15399676" y="8218781"/>
            <a:ext cx="1858492" cy="5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1"/>
              </a:lnSpc>
              <a:spcBef>
                <a:spcPct val="0"/>
              </a:spcBef>
            </a:pPr>
            <a:r>
              <a:rPr lang="en-US" sz="1795" u="none" strike="noStrike" dirty="0">
                <a:solidFill>
                  <a:srgbClr val="000000"/>
                </a:solidFill>
                <a:latin typeface="Arial Bold"/>
              </a:rPr>
              <a:t>First three years revenue:  990 Cr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12132165" y="6513578"/>
            <a:ext cx="520353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Arial Bold"/>
              </a:rPr>
              <a:t>24%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11624078" y="6736595"/>
            <a:ext cx="453039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Arial Bold"/>
              </a:rPr>
              <a:t>32%</a:t>
            </a:r>
          </a:p>
        </p:txBody>
      </p:sp>
      <p:sp>
        <p:nvSpPr>
          <p:cNvPr id="215" name="TextBox 215"/>
          <p:cNvSpPr txBox="1"/>
          <p:nvPr/>
        </p:nvSpPr>
        <p:spPr>
          <a:xfrm>
            <a:off x="16430503" y="6317370"/>
            <a:ext cx="453039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Arial Bold"/>
              </a:rPr>
              <a:t>24%</a:t>
            </a:r>
          </a:p>
        </p:txBody>
      </p:sp>
      <p:sp>
        <p:nvSpPr>
          <p:cNvPr id="216" name="TextBox 216"/>
          <p:cNvSpPr txBox="1"/>
          <p:nvPr/>
        </p:nvSpPr>
        <p:spPr>
          <a:xfrm>
            <a:off x="15863536" y="6556635"/>
            <a:ext cx="518366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Arial Bold"/>
              </a:rPr>
              <a:t>24%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11076961" y="6114243"/>
            <a:ext cx="1619154" cy="46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63"/>
              </a:lnSpc>
            </a:pPr>
            <a:r>
              <a:rPr lang="en-US" sz="1599">
                <a:solidFill>
                  <a:srgbClr val="000000"/>
                </a:solidFill>
                <a:latin typeface="Arial"/>
              </a:rPr>
              <a:t>Revenue growth % for 3 years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14808708" y="6151759"/>
            <a:ext cx="1635767" cy="46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63"/>
              </a:lnSpc>
            </a:pPr>
            <a:r>
              <a:rPr lang="en-US" sz="1599" dirty="0">
                <a:solidFill>
                  <a:srgbClr val="000000"/>
                </a:solidFill>
                <a:latin typeface="Arial"/>
              </a:rPr>
              <a:t>Revenue growth % for 3 years</a:t>
            </a:r>
          </a:p>
        </p:txBody>
      </p:sp>
      <p:sp>
        <p:nvSpPr>
          <p:cNvPr id="219" name="TextBox 219"/>
          <p:cNvSpPr txBox="1"/>
          <p:nvPr/>
        </p:nvSpPr>
        <p:spPr>
          <a:xfrm>
            <a:off x="11153075" y="2343321"/>
            <a:ext cx="6303059" cy="64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47"/>
              </a:lnSpc>
            </a:pP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Note: Mondelez India recorded a revenue of </a:t>
            </a:r>
            <a:r>
              <a:rPr lang="en-US" sz="1599" u="none" strike="noStrike" dirty="0">
                <a:solidFill>
                  <a:srgbClr val="000000"/>
                </a:solidFill>
                <a:latin typeface="Arial Bold"/>
              </a:rPr>
              <a:t>9296 </a:t>
            </a:r>
            <a:r>
              <a:rPr lang="en-US" sz="1599" u="none" strike="noStrike" dirty="0" err="1">
                <a:solidFill>
                  <a:srgbClr val="000000"/>
                </a:solidFill>
                <a:latin typeface="Arial Bold"/>
              </a:rPr>
              <a:t>cr</a:t>
            </a: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 in FY 22, 70% of which account for chocolate segment. Assuming 3% of that accounts for dark chocolate, we estimate 195cr as </a:t>
            </a:r>
            <a:r>
              <a:rPr lang="en-US" sz="1599" u="none" strike="noStrike" dirty="0" err="1">
                <a:solidFill>
                  <a:srgbClr val="000000"/>
                </a:solidFill>
                <a:latin typeface="Arial"/>
              </a:rPr>
              <a:t>Bournville</a:t>
            </a:r>
            <a:r>
              <a:rPr lang="en-US" sz="1599" u="none" strike="noStrike" dirty="0">
                <a:solidFill>
                  <a:srgbClr val="000000"/>
                </a:solidFill>
                <a:latin typeface="Arial"/>
              </a:rPr>
              <a:t> revenue in 2022. </a:t>
            </a:r>
          </a:p>
        </p:txBody>
      </p:sp>
      <p:sp>
        <p:nvSpPr>
          <p:cNvPr id="220" name="TextBox 220"/>
          <p:cNvSpPr txBox="1"/>
          <p:nvPr/>
        </p:nvSpPr>
        <p:spPr>
          <a:xfrm>
            <a:off x="12696114" y="6252937"/>
            <a:ext cx="520353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Arial Bold"/>
              </a:rPr>
              <a:t>24%</a:t>
            </a:r>
          </a:p>
        </p:txBody>
      </p:sp>
      <p:sp>
        <p:nvSpPr>
          <p:cNvPr id="221" name="TextBox 221"/>
          <p:cNvSpPr txBox="1"/>
          <p:nvPr/>
        </p:nvSpPr>
        <p:spPr>
          <a:xfrm rot="-5400000">
            <a:off x="11381734" y="7337611"/>
            <a:ext cx="82789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Arial"/>
              </a:rPr>
              <a:t> 226 Cr</a:t>
            </a:r>
          </a:p>
        </p:txBody>
      </p:sp>
      <p:sp>
        <p:nvSpPr>
          <p:cNvPr id="222" name="TextBox 222"/>
          <p:cNvSpPr txBox="1"/>
          <p:nvPr/>
        </p:nvSpPr>
        <p:spPr>
          <a:xfrm rot="-5400000">
            <a:off x="11988309" y="7254380"/>
            <a:ext cx="827894" cy="30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Arial"/>
              </a:rPr>
              <a:t>298 Cr</a:t>
            </a:r>
          </a:p>
        </p:txBody>
      </p:sp>
      <p:sp>
        <p:nvSpPr>
          <p:cNvPr id="223" name="TextBox 223"/>
          <p:cNvSpPr txBox="1"/>
          <p:nvPr/>
        </p:nvSpPr>
        <p:spPr>
          <a:xfrm rot="-5400000">
            <a:off x="15638665" y="7255533"/>
            <a:ext cx="827894" cy="30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Arial"/>
              </a:rPr>
              <a:t>262 Cr</a:t>
            </a:r>
          </a:p>
        </p:txBody>
      </p:sp>
      <p:sp>
        <p:nvSpPr>
          <p:cNvPr id="224" name="TextBox 224"/>
          <p:cNvSpPr txBox="1"/>
          <p:nvPr/>
        </p:nvSpPr>
        <p:spPr>
          <a:xfrm rot="-5400000">
            <a:off x="15036498" y="7290527"/>
            <a:ext cx="82789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Arial"/>
              </a:rPr>
              <a:t>226 Cr</a:t>
            </a:r>
          </a:p>
        </p:txBody>
      </p:sp>
      <p:sp>
        <p:nvSpPr>
          <p:cNvPr id="225" name="TextBox 225"/>
          <p:cNvSpPr txBox="1"/>
          <p:nvPr/>
        </p:nvSpPr>
        <p:spPr>
          <a:xfrm>
            <a:off x="11191181" y="3268220"/>
            <a:ext cx="3178239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rial Bold"/>
              </a:rPr>
              <a:t>Indian Chocolate Market Size 2022</a:t>
            </a:r>
          </a:p>
        </p:txBody>
      </p:sp>
      <p:sp>
        <p:nvSpPr>
          <p:cNvPr id="226" name="TextBox 226"/>
          <p:cNvSpPr txBox="1"/>
          <p:nvPr/>
        </p:nvSpPr>
        <p:spPr>
          <a:xfrm>
            <a:off x="12187487" y="3523943"/>
            <a:ext cx="1283539" cy="29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Arial Bold"/>
              </a:rPr>
              <a:t>15512</a:t>
            </a:r>
            <a:r>
              <a:rPr lang="en-US" sz="1699" u="none" strike="noStrike">
                <a:solidFill>
                  <a:srgbClr val="000000"/>
                </a:solidFill>
                <a:latin typeface="Arial Bold"/>
              </a:rPr>
              <a:t> Cr</a:t>
            </a:r>
          </a:p>
        </p:txBody>
      </p:sp>
      <p:sp>
        <p:nvSpPr>
          <p:cNvPr id="227" name="TextBox 227"/>
          <p:cNvSpPr txBox="1"/>
          <p:nvPr/>
        </p:nvSpPr>
        <p:spPr>
          <a:xfrm>
            <a:off x="12315871" y="4130600"/>
            <a:ext cx="1017348" cy="29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Arial Bold"/>
              </a:rPr>
              <a:t>1551</a:t>
            </a:r>
            <a:r>
              <a:rPr lang="en-US" sz="1699" u="none" strike="noStrike">
                <a:solidFill>
                  <a:srgbClr val="000000"/>
                </a:solidFill>
                <a:latin typeface="Arial Bold"/>
              </a:rPr>
              <a:t> Cr</a:t>
            </a:r>
          </a:p>
        </p:txBody>
      </p:sp>
      <p:sp>
        <p:nvSpPr>
          <p:cNvPr id="228" name="TextBox 228"/>
          <p:cNvSpPr txBox="1"/>
          <p:nvPr/>
        </p:nvSpPr>
        <p:spPr>
          <a:xfrm>
            <a:off x="11297627" y="3895385"/>
            <a:ext cx="3160423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rial Bold"/>
              </a:rPr>
              <a:t>10% accounts for Dark Chocolate</a:t>
            </a:r>
          </a:p>
        </p:txBody>
      </p:sp>
      <p:grpSp>
        <p:nvGrpSpPr>
          <p:cNvPr id="229" name="Group 229"/>
          <p:cNvGrpSpPr/>
          <p:nvPr/>
        </p:nvGrpSpPr>
        <p:grpSpPr>
          <a:xfrm>
            <a:off x="12226911" y="4745000"/>
            <a:ext cx="1021855" cy="338120"/>
            <a:chOff x="0" y="0"/>
            <a:chExt cx="269131" cy="89052"/>
          </a:xfrm>
        </p:grpSpPr>
        <p:sp>
          <p:nvSpPr>
            <p:cNvPr id="230" name="Freeform 230"/>
            <p:cNvSpPr/>
            <p:nvPr/>
          </p:nvSpPr>
          <p:spPr>
            <a:xfrm>
              <a:off x="0" y="0"/>
              <a:ext cx="269131" cy="89052"/>
            </a:xfrm>
            <a:custGeom>
              <a:avLst/>
              <a:gdLst/>
              <a:ahLst/>
              <a:cxnLst/>
              <a:rect l="l" t="t" r="r" b="b"/>
              <a:pathLst>
                <a:path w="269131" h="89052">
                  <a:moveTo>
                    <a:pt x="44526" y="0"/>
                  </a:moveTo>
                  <a:lnTo>
                    <a:pt x="224604" y="0"/>
                  </a:lnTo>
                  <a:cubicBezTo>
                    <a:pt x="236414" y="0"/>
                    <a:pt x="247739" y="4691"/>
                    <a:pt x="256089" y="13041"/>
                  </a:cubicBezTo>
                  <a:cubicBezTo>
                    <a:pt x="264439" y="21392"/>
                    <a:pt x="269131" y="32717"/>
                    <a:pt x="269131" y="44526"/>
                  </a:cubicBezTo>
                  <a:lnTo>
                    <a:pt x="269131" y="44526"/>
                  </a:lnTo>
                  <a:cubicBezTo>
                    <a:pt x="269131" y="56335"/>
                    <a:pt x="264439" y="67661"/>
                    <a:pt x="256089" y="76011"/>
                  </a:cubicBezTo>
                  <a:cubicBezTo>
                    <a:pt x="247739" y="84361"/>
                    <a:pt x="236414" y="89052"/>
                    <a:pt x="224604" y="89052"/>
                  </a:cubicBezTo>
                  <a:lnTo>
                    <a:pt x="44526" y="89052"/>
                  </a:lnTo>
                  <a:cubicBezTo>
                    <a:pt x="32717" y="89052"/>
                    <a:pt x="21392" y="84361"/>
                    <a:pt x="13041" y="76011"/>
                  </a:cubicBezTo>
                  <a:cubicBezTo>
                    <a:pt x="4691" y="67661"/>
                    <a:pt x="0" y="56335"/>
                    <a:pt x="0" y="44526"/>
                  </a:cubicBezTo>
                  <a:lnTo>
                    <a:pt x="0" y="44526"/>
                  </a:lnTo>
                  <a:cubicBezTo>
                    <a:pt x="0" y="32717"/>
                    <a:pt x="4691" y="21392"/>
                    <a:pt x="13041" y="13041"/>
                  </a:cubicBezTo>
                  <a:cubicBezTo>
                    <a:pt x="21392" y="4691"/>
                    <a:pt x="32717" y="0"/>
                    <a:pt x="44526" y="0"/>
                  </a:cubicBezTo>
                  <a:close/>
                </a:path>
              </a:pathLst>
            </a:custGeom>
            <a:solidFill>
              <a:srgbClr val="FFC500"/>
            </a:solidFill>
            <a:ln cap="sq">
              <a:noFill/>
              <a:prstDash val="solid"/>
              <a:miter/>
            </a:ln>
          </p:spPr>
        </p:sp>
        <p:sp>
          <p:nvSpPr>
            <p:cNvPr id="231" name="TextBox 231"/>
            <p:cNvSpPr txBox="1"/>
            <p:nvPr/>
          </p:nvSpPr>
          <p:spPr>
            <a:xfrm>
              <a:off x="0" y="-47625"/>
              <a:ext cx="269131" cy="136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2" name="TextBox 232"/>
          <p:cNvSpPr txBox="1"/>
          <p:nvPr/>
        </p:nvSpPr>
        <p:spPr>
          <a:xfrm>
            <a:off x="12257372" y="4783100"/>
            <a:ext cx="937872" cy="29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Arial Bold"/>
              </a:rPr>
              <a:t>~194</a:t>
            </a:r>
            <a:r>
              <a:rPr lang="en-US" sz="1699" u="none" strike="noStrike">
                <a:solidFill>
                  <a:srgbClr val="000000"/>
                </a:solidFill>
                <a:latin typeface="Arial Bold"/>
              </a:rPr>
              <a:t> Cr</a:t>
            </a:r>
          </a:p>
        </p:txBody>
      </p:sp>
      <p:sp>
        <p:nvSpPr>
          <p:cNvPr id="233" name="TextBox 233"/>
          <p:cNvSpPr txBox="1"/>
          <p:nvPr/>
        </p:nvSpPr>
        <p:spPr>
          <a:xfrm>
            <a:off x="14727688" y="3268220"/>
            <a:ext cx="2903611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0"/>
              </a:lnSpc>
              <a:spcBef>
                <a:spcPct val="0"/>
              </a:spcBef>
            </a:pPr>
            <a:r>
              <a:rPr lang="en-US" sz="1500" u="none" strike="noStrike">
                <a:solidFill>
                  <a:srgbClr val="000000"/>
                </a:solidFill>
                <a:latin typeface="Arial Bold"/>
              </a:rPr>
              <a:t> Mondelez India Revenue 2022</a:t>
            </a:r>
          </a:p>
        </p:txBody>
      </p:sp>
      <p:sp>
        <p:nvSpPr>
          <p:cNvPr id="234" name="TextBox 234"/>
          <p:cNvSpPr txBox="1"/>
          <p:nvPr/>
        </p:nvSpPr>
        <p:spPr>
          <a:xfrm>
            <a:off x="15601025" y="3523943"/>
            <a:ext cx="934045" cy="29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 u="none" strike="noStrike">
                <a:solidFill>
                  <a:srgbClr val="FFFFFF"/>
                </a:solidFill>
                <a:latin typeface="Arial Bold"/>
              </a:rPr>
              <a:t>9296 Cr</a:t>
            </a:r>
          </a:p>
        </p:txBody>
      </p:sp>
      <p:sp>
        <p:nvSpPr>
          <p:cNvPr id="235" name="TextBox 235"/>
          <p:cNvSpPr txBox="1"/>
          <p:nvPr/>
        </p:nvSpPr>
        <p:spPr>
          <a:xfrm>
            <a:off x="15601025" y="4129152"/>
            <a:ext cx="935980" cy="29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 u="none" strike="noStrike">
                <a:solidFill>
                  <a:srgbClr val="FFFFFF"/>
                </a:solidFill>
                <a:latin typeface="Arial Bold"/>
              </a:rPr>
              <a:t>6507 Cr</a:t>
            </a:r>
          </a:p>
        </p:txBody>
      </p:sp>
      <p:grpSp>
        <p:nvGrpSpPr>
          <p:cNvPr id="236" name="Group 236"/>
          <p:cNvGrpSpPr/>
          <p:nvPr/>
        </p:nvGrpSpPr>
        <p:grpSpPr>
          <a:xfrm>
            <a:off x="15601025" y="4764916"/>
            <a:ext cx="934045" cy="318205"/>
            <a:chOff x="0" y="0"/>
            <a:chExt cx="246004" cy="83807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246004" cy="83807"/>
            </a:xfrm>
            <a:custGeom>
              <a:avLst/>
              <a:gdLst/>
              <a:ahLst/>
              <a:cxnLst/>
              <a:rect l="l" t="t" r="r" b="b"/>
              <a:pathLst>
                <a:path w="246004" h="83807">
                  <a:moveTo>
                    <a:pt x="41903" y="0"/>
                  </a:moveTo>
                  <a:lnTo>
                    <a:pt x="204100" y="0"/>
                  </a:lnTo>
                  <a:cubicBezTo>
                    <a:pt x="227243" y="0"/>
                    <a:pt x="246004" y="18761"/>
                    <a:pt x="246004" y="41903"/>
                  </a:cubicBezTo>
                  <a:lnTo>
                    <a:pt x="246004" y="41903"/>
                  </a:lnTo>
                  <a:cubicBezTo>
                    <a:pt x="246004" y="65046"/>
                    <a:pt x="227243" y="83807"/>
                    <a:pt x="204100" y="83807"/>
                  </a:cubicBezTo>
                  <a:lnTo>
                    <a:pt x="41903" y="83807"/>
                  </a:lnTo>
                  <a:cubicBezTo>
                    <a:pt x="18761" y="83807"/>
                    <a:pt x="0" y="65046"/>
                    <a:pt x="0" y="41903"/>
                  </a:cubicBezTo>
                  <a:lnTo>
                    <a:pt x="0" y="41903"/>
                  </a:lnTo>
                  <a:cubicBezTo>
                    <a:pt x="0" y="18761"/>
                    <a:pt x="18761" y="0"/>
                    <a:pt x="41903" y="0"/>
                  </a:cubicBezTo>
                  <a:close/>
                </a:path>
              </a:pathLst>
            </a:custGeom>
            <a:solidFill>
              <a:srgbClr val="662D91"/>
            </a:solidFill>
            <a:ln cap="sq">
              <a:noFill/>
              <a:prstDash val="solid"/>
              <a:miter/>
            </a:ln>
          </p:spPr>
        </p:sp>
        <p:sp>
          <p:nvSpPr>
            <p:cNvPr id="238" name="TextBox 238"/>
            <p:cNvSpPr txBox="1"/>
            <p:nvPr/>
          </p:nvSpPr>
          <p:spPr>
            <a:xfrm>
              <a:off x="0" y="-9525"/>
              <a:ext cx="246004" cy="93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9" name="TextBox 239"/>
          <p:cNvSpPr txBox="1"/>
          <p:nvPr/>
        </p:nvSpPr>
        <p:spPr>
          <a:xfrm>
            <a:off x="15473017" y="4796525"/>
            <a:ext cx="1160995" cy="29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 u="none" strike="noStrike">
                <a:solidFill>
                  <a:srgbClr val="FFFFFF"/>
                </a:solidFill>
                <a:latin typeface="Arial Bold"/>
              </a:rPr>
              <a:t>~195 Cr</a:t>
            </a:r>
          </a:p>
        </p:txBody>
      </p:sp>
      <p:sp>
        <p:nvSpPr>
          <p:cNvPr id="240" name="TextBox 240"/>
          <p:cNvSpPr txBox="1"/>
          <p:nvPr/>
        </p:nvSpPr>
        <p:spPr>
          <a:xfrm>
            <a:off x="4508148" y="207520"/>
            <a:ext cx="73028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5</a:t>
            </a:r>
          </a:p>
        </p:txBody>
      </p:sp>
      <p:sp>
        <p:nvSpPr>
          <p:cNvPr id="241" name="TextBox 241"/>
          <p:cNvSpPr txBox="1"/>
          <p:nvPr/>
        </p:nvSpPr>
        <p:spPr>
          <a:xfrm>
            <a:off x="3465055" y="198427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4</a:t>
            </a:r>
          </a:p>
        </p:txBody>
      </p:sp>
      <p:sp>
        <p:nvSpPr>
          <p:cNvPr id="242" name="TextBox 242"/>
          <p:cNvSpPr txBox="1"/>
          <p:nvPr/>
        </p:nvSpPr>
        <p:spPr>
          <a:xfrm>
            <a:off x="2459625" y="198231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3</a:t>
            </a:r>
          </a:p>
        </p:txBody>
      </p:sp>
      <p:sp>
        <p:nvSpPr>
          <p:cNvPr id="243" name="TextBox 243"/>
          <p:cNvSpPr txBox="1"/>
          <p:nvPr/>
        </p:nvSpPr>
        <p:spPr>
          <a:xfrm>
            <a:off x="318418" y="193969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dirty="0">
                <a:solidFill>
                  <a:srgbClr val="000000"/>
                </a:solidFill>
                <a:latin typeface="Arial Bold"/>
              </a:rPr>
              <a:t>1</a:t>
            </a:r>
          </a:p>
        </p:txBody>
      </p:sp>
      <p:sp>
        <p:nvSpPr>
          <p:cNvPr id="244" name="TextBox 244"/>
          <p:cNvSpPr txBox="1"/>
          <p:nvPr/>
        </p:nvSpPr>
        <p:spPr>
          <a:xfrm>
            <a:off x="1397052" y="198231"/>
            <a:ext cx="715006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>
                <a:solidFill>
                  <a:srgbClr val="000000"/>
                </a:solidFill>
                <a:latin typeface="Arial Bold"/>
              </a:rPr>
              <a:t>2</a:t>
            </a:r>
          </a:p>
        </p:txBody>
      </p:sp>
      <p:sp>
        <p:nvSpPr>
          <p:cNvPr id="245" name="TextBox 245"/>
          <p:cNvSpPr txBox="1"/>
          <p:nvPr/>
        </p:nvSpPr>
        <p:spPr>
          <a:xfrm>
            <a:off x="13905341" y="5502486"/>
            <a:ext cx="1160995" cy="29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 u="none" strike="noStrike" dirty="0">
                <a:solidFill>
                  <a:srgbClr val="FFFFFF"/>
                </a:solidFill>
                <a:latin typeface="Arial Bold"/>
              </a:rPr>
              <a:t>~226Cr</a:t>
            </a:r>
          </a:p>
        </p:txBody>
      </p:sp>
      <p:sp>
        <p:nvSpPr>
          <p:cNvPr id="246" name="TextBox 246"/>
          <p:cNvSpPr txBox="1"/>
          <p:nvPr/>
        </p:nvSpPr>
        <p:spPr>
          <a:xfrm>
            <a:off x="12033432" y="5223755"/>
            <a:ext cx="4971278" cy="24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1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 Bold"/>
              </a:rPr>
              <a:t>Assuming 16% CAGR In 2023 Bournville Revenue -</a:t>
            </a:r>
          </a:p>
        </p:txBody>
      </p:sp>
      <p:sp>
        <p:nvSpPr>
          <p:cNvPr id="247" name="Freeform 247">
            <a:hlinkClick r:id="rId13" tooltip="https://docs.google.com/spreadsheets/d/1d7u8rUiwmI03Gu81_wTtqa_zUCwHzt15XIaOYxwfdjY/edit#gid=2001475965"/>
          </p:cNvPr>
          <p:cNvSpPr/>
          <p:nvPr/>
        </p:nvSpPr>
        <p:spPr>
          <a:xfrm>
            <a:off x="14268791" y="8595642"/>
            <a:ext cx="576736" cy="648929"/>
          </a:xfrm>
          <a:custGeom>
            <a:avLst/>
            <a:gdLst/>
            <a:ahLst/>
            <a:cxnLst/>
            <a:rect l="l" t="t" r="r" b="b"/>
            <a:pathLst>
              <a:path w="576736" h="648929">
                <a:moveTo>
                  <a:pt x="0" y="0"/>
                </a:moveTo>
                <a:lnTo>
                  <a:pt x="576736" y="0"/>
                </a:lnTo>
                <a:lnTo>
                  <a:pt x="576736" y="648929"/>
                </a:lnTo>
                <a:lnTo>
                  <a:pt x="0" y="6489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48" name="TextBox 248"/>
          <p:cNvSpPr txBox="1"/>
          <p:nvPr/>
        </p:nvSpPr>
        <p:spPr>
          <a:xfrm>
            <a:off x="13944535" y="9259472"/>
            <a:ext cx="1154117" cy="43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Click here for Appendix</a:t>
            </a:r>
          </a:p>
        </p:txBody>
      </p:sp>
      <p:sp>
        <p:nvSpPr>
          <p:cNvPr id="249" name="TextBox 249"/>
          <p:cNvSpPr txBox="1"/>
          <p:nvPr/>
        </p:nvSpPr>
        <p:spPr>
          <a:xfrm>
            <a:off x="11076961" y="8829824"/>
            <a:ext cx="3062630" cy="7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196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</a:rPr>
              <a:t>We estimate a 32% sales boost in the 1st year based on new skus &amp; campaigns.</a:t>
            </a:r>
          </a:p>
        </p:txBody>
      </p:sp>
      <p:sp>
        <p:nvSpPr>
          <p:cNvPr id="250" name="TextBox 250"/>
          <p:cNvSpPr txBox="1"/>
          <p:nvPr/>
        </p:nvSpPr>
        <p:spPr>
          <a:xfrm>
            <a:off x="14944537" y="8789715"/>
            <a:ext cx="2733509" cy="7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196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</a:rPr>
              <a:t>In case this proposition is not well received our plan B helps us bounce back.</a:t>
            </a:r>
          </a:p>
        </p:txBody>
      </p:sp>
      <p:sp>
        <p:nvSpPr>
          <p:cNvPr id="66" name="AutoShape 66"/>
          <p:cNvSpPr/>
          <p:nvPr/>
        </p:nvSpPr>
        <p:spPr>
          <a:xfrm>
            <a:off x="688052" y="4057942"/>
            <a:ext cx="9522748" cy="7084"/>
          </a:xfrm>
          <a:prstGeom prst="line">
            <a:avLst/>
          </a:prstGeom>
          <a:ln w="38100" cap="flat">
            <a:solidFill>
              <a:srgbClr val="5D2C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 flipV="1">
            <a:off x="686279" y="4973557"/>
            <a:ext cx="9481844" cy="4060"/>
          </a:xfrm>
          <a:prstGeom prst="line">
            <a:avLst/>
          </a:prstGeom>
          <a:ln w="38100" cap="flat">
            <a:solidFill>
              <a:srgbClr val="5D2C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79"/>
          <p:cNvSpPr/>
          <p:nvPr/>
        </p:nvSpPr>
        <p:spPr>
          <a:xfrm>
            <a:off x="672482" y="8665118"/>
            <a:ext cx="9514055" cy="5272"/>
          </a:xfrm>
          <a:prstGeom prst="line">
            <a:avLst/>
          </a:prstGeom>
          <a:ln w="38100" cap="flat">
            <a:solidFill>
              <a:srgbClr val="5D2C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77"/>
          <p:cNvSpPr/>
          <p:nvPr/>
        </p:nvSpPr>
        <p:spPr>
          <a:xfrm>
            <a:off x="675608" y="6800635"/>
            <a:ext cx="9506944" cy="4379"/>
          </a:xfrm>
          <a:prstGeom prst="line">
            <a:avLst/>
          </a:prstGeom>
          <a:ln w="38100" cap="flat">
            <a:solidFill>
              <a:srgbClr val="5D2C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1" name="Freeform 101"/>
          <p:cNvSpPr/>
          <p:nvPr/>
        </p:nvSpPr>
        <p:spPr>
          <a:xfrm>
            <a:off x="5518092" y="8965886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5" name="Freeform 105"/>
          <p:cNvSpPr/>
          <p:nvPr/>
        </p:nvSpPr>
        <p:spPr>
          <a:xfrm>
            <a:off x="4466190" y="8954976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5" y="0"/>
                </a:lnTo>
                <a:lnTo>
                  <a:pt x="437185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6" name="Freeform 106"/>
          <p:cNvSpPr/>
          <p:nvPr/>
        </p:nvSpPr>
        <p:spPr>
          <a:xfrm>
            <a:off x="4999605" y="8954976"/>
            <a:ext cx="437185" cy="416418"/>
          </a:xfrm>
          <a:custGeom>
            <a:avLst/>
            <a:gdLst/>
            <a:ahLst/>
            <a:cxnLst/>
            <a:rect l="l" t="t" r="r" b="b"/>
            <a:pathLst>
              <a:path w="437185" h="416418">
                <a:moveTo>
                  <a:pt x="0" y="0"/>
                </a:moveTo>
                <a:lnTo>
                  <a:pt x="437184" y="0"/>
                </a:lnTo>
                <a:lnTo>
                  <a:pt x="437184" y="416418"/>
                </a:lnTo>
                <a:lnTo>
                  <a:pt x="0" y="41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7353" y="777130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5768" y="412050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51634" y="3078147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380836" y="-238740"/>
            <a:ext cx="18580117" cy="4725480"/>
            <a:chOff x="0" y="0"/>
            <a:chExt cx="24773490" cy="6300640"/>
          </a:xfrm>
        </p:grpSpPr>
        <p:sp>
          <p:nvSpPr>
            <p:cNvPr id="6" name="Freeform 6"/>
            <p:cNvSpPr/>
            <p:nvPr/>
          </p:nvSpPr>
          <p:spPr>
            <a:xfrm>
              <a:off x="3444453" y="185382"/>
              <a:ext cx="21329037" cy="6115258"/>
            </a:xfrm>
            <a:custGeom>
              <a:avLst/>
              <a:gdLst/>
              <a:ahLst/>
              <a:cxnLst/>
              <a:rect l="l" t="t" r="r" b="b"/>
              <a:pathLst>
                <a:path w="21329037" h="6115258">
                  <a:moveTo>
                    <a:pt x="0" y="0"/>
                  </a:moveTo>
                  <a:lnTo>
                    <a:pt x="21329037" y="0"/>
                  </a:lnTo>
                  <a:lnTo>
                    <a:pt x="21329037" y="6115258"/>
                  </a:lnTo>
                  <a:lnTo>
                    <a:pt x="0" y="6115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85" b="-585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3812647" cy="6300640"/>
              <a:chOff x="0" y="0"/>
              <a:chExt cx="812800" cy="134320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13432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4320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43203"/>
                    </a:lnTo>
                    <a:lnTo>
                      <a:pt x="0" y="13432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9525"/>
                <a:ext cx="812800" cy="13527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8261701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2547633" y="365650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0082941" y="757956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34547" y="4565140"/>
            <a:ext cx="2464692" cy="3316887"/>
          </a:xfrm>
          <a:custGeom>
            <a:avLst/>
            <a:gdLst/>
            <a:ahLst/>
            <a:cxnLst/>
            <a:rect l="l" t="t" r="r" b="b"/>
            <a:pathLst>
              <a:path w="2464692" h="3316887">
                <a:moveTo>
                  <a:pt x="0" y="0"/>
                </a:moveTo>
                <a:lnTo>
                  <a:pt x="2464692" y="0"/>
                </a:lnTo>
                <a:lnTo>
                  <a:pt x="2464692" y="3316888"/>
                </a:lnTo>
                <a:lnTo>
                  <a:pt x="0" y="331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5764" r="-5764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6168456" y="8302842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83980" y="6284313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522197" y="925830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487869" y="3949055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4794608" y="605213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3021293" y="9369021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3021293" y="-1486994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794608" y="975068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487869" y="-238740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7"/>
                </a:lnTo>
                <a:lnTo>
                  <a:pt x="0" y="297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402468" y="7771306"/>
            <a:ext cx="2464692" cy="2973987"/>
          </a:xfrm>
          <a:custGeom>
            <a:avLst/>
            <a:gdLst/>
            <a:ahLst/>
            <a:cxnLst/>
            <a:rect l="l" t="t" r="r" b="b"/>
            <a:pathLst>
              <a:path w="2464692" h="2973987">
                <a:moveTo>
                  <a:pt x="0" y="0"/>
                </a:moveTo>
                <a:lnTo>
                  <a:pt x="2464692" y="0"/>
                </a:lnTo>
                <a:lnTo>
                  <a:pt x="2464692" y="2973988"/>
                </a:lnTo>
                <a:lnTo>
                  <a:pt x="0" y="2973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816326" y="9388071"/>
            <a:ext cx="6185792" cy="70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16"/>
              </a:lnSpc>
              <a:spcBef>
                <a:spcPct val="0"/>
              </a:spcBef>
            </a:pPr>
            <a:r>
              <a:rPr lang="en-US" sz="4800" u="none" strike="noStrike">
                <a:solidFill>
                  <a:srgbClr val="FFFFFF"/>
                </a:solidFill>
                <a:latin typeface="Canva Sans"/>
              </a:rPr>
              <a:t>Team - All Stars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13949" y="5797912"/>
            <a:ext cx="7160196" cy="9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Q&amp;A with the Jury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2728</Words>
  <Application>Microsoft Office PowerPoint</Application>
  <PresentationFormat>Custom</PresentationFormat>
  <Paragraphs>455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Handy Casual</vt:lpstr>
      <vt:lpstr>Canva Sans Bold</vt:lpstr>
      <vt:lpstr>Georgia Pro</vt:lpstr>
      <vt:lpstr>Arial</vt:lpstr>
      <vt:lpstr>Arial Bold</vt:lpstr>
      <vt:lpstr>DM Sans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Mondelez Finale</dc:title>
  <cp:lastModifiedBy>All Stars_ TAPMI</cp:lastModifiedBy>
  <cp:revision>6</cp:revision>
  <dcterms:created xsi:type="dcterms:W3CDTF">2006-08-16T00:00:00Z</dcterms:created>
  <dcterms:modified xsi:type="dcterms:W3CDTF">2024-01-29T13:04:43Z</dcterms:modified>
  <dc:identifier>DAF6zJrWva8</dc:identifier>
</cp:coreProperties>
</file>